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1F89D3-16C7-4AC3-9968-E608F8AE21EE}">
  <a:tblStyle styleId="{391F89D3-16C7-4AC3-9968-E608F8AE21E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3" name="Shape 163"/>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Shape 18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90" name="Shape 19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Shape 20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2" name="Shape 20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Shape 213"/>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Shape 225"/>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6" name="Shape 226"/>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Shape 23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37" name="Shape 23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4" name="Shape 2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3" name="Shape 2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91" name="Shape 2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1" name="Shape 3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26" name="Shape 3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50" name="Shape 3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2" name="Shape 3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Shape 379"/>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Shape 4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73" name="Shape 4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02" name="Shape 5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26" name="Shape 5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Shape 5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52" name="Shape 5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Shape 5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5" name="Shape 5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8" name="Shape 5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97" name="Shape 5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Shape 9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chemeClr val="dk1"/>
              </a:buClr>
              <a:buSzPts val="1200"/>
              <a:buFont typeface="Arial"/>
              <a:buChar char="•"/>
            </a:pPr>
            <a:r>
              <a:rPr lang="en-CA" sz="1200" b="0" i="0" u="none" strike="noStrike" cap="none">
                <a:solidFill>
                  <a:schemeClr val="dk1"/>
                </a:solidFill>
                <a:latin typeface="Calibri"/>
                <a:ea typeface="Calibri"/>
                <a:cs typeface="Calibri"/>
                <a:sym typeface="Calibri"/>
              </a:rPr>
              <a:t>Background and the definition of X-Ray CT imaging</a:t>
            </a:r>
            <a:endParaRPr/>
          </a:p>
          <a:p>
            <a:pPr marL="628650" marR="0" lvl="1" indent="-171450" algn="l" rtl="0">
              <a:spcBef>
                <a:spcPts val="0"/>
              </a:spcBef>
              <a:spcAft>
                <a:spcPts val="0"/>
              </a:spcAft>
              <a:buClr>
                <a:schemeClr val="dk1"/>
              </a:buClr>
              <a:buSzPts val="1200"/>
              <a:buFont typeface="Arial"/>
              <a:buChar char="•"/>
            </a:pPr>
            <a:r>
              <a:rPr lang="en-CA" sz="1200" b="0" i="0" u="none" strike="noStrike" cap="none">
                <a:solidFill>
                  <a:schemeClr val="dk1"/>
                </a:solidFill>
                <a:latin typeface="Calibri"/>
                <a:ea typeface="Calibri"/>
                <a:cs typeface="Calibri"/>
                <a:sym typeface="Calibri"/>
              </a:rPr>
              <a:t>The main source of noise in X-ray projection data is the statistical fluctuations of X-ray quanta reaching the detectors. </a:t>
            </a:r>
            <a:endParaRPr/>
          </a:p>
          <a:p>
            <a:pPr marL="628650" marR="0" lvl="1" indent="-171450" algn="l" rtl="0">
              <a:spcBef>
                <a:spcPts val="0"/>
              </a:spcBef>
              <a:spcAft>
                <a:spcPts val="0"/>
              </a:spcAft>
              <a:buClr>
                <a:schemeClr val="dk1"/>
              </a:buClr>
              <a:buSzPts val="1200"/>
              <a:buFont typeface="Arial"/>
              <a:buChar char="•"/>
            </a:pPr>
            <a:r>
              <a:rPr lang="en-CA" sz="1200" b="0" i="0" u="none" strike="noStrike" cap="none">
                <a:solidFill>
                  <a:schemeClr val="dk1"/>
                </a:solidFill>
                <a:latin typeface="Calibri"/>
                <a:ea typeface="Calibri"/>
                <a:cs typeface="Calibri"/>
                <a:sym typeface="Calibri"/>
              </a:rPr>
              <a:t>This noise follows the Poisson distribution. </a:t>
            </a:r>
            <a:endParaRPr/>
          </a:p>
          <a:p>
            <a:pPr marL="628650" marR="0" lvl="1" indent="-171450" algn="l" rtl="0">
              <a:spcBef>
                <a:spcPts val="0"/>
              </a:spcBef>
              <a:spcAft>
                <a:spcPts val="0"/>
              </a:spcAft>
              <a:buClr>
                <a:schemeClr val="dk1"/>
              </a:buClr>
              <a:buSzPts val="1200"/>
              <a:buFont typeface="Arial"/>
              <a:buChar char="•"/>
            </a:pPr>
            <a:r>
              <a:rPr lang="en-CA" sz="1200" b="0" i="0" u="none" strike="noStrike" cap="none">
                <a:solidFill>
                  <a:schemeClr val="dk1"/>
                </a:solidFill>
                <a:latin typeface="Calibri"/>
                <a:ea typeface="Calibri"/>
                <a:cs typeface="Calibri"/>
                <a:sym typeface="Calibri"/>
              </a:rPr>
              <a:t>However, after the application of reconstruction algorithms and image processing steps to the projection data, the distribution of the noise in the resulting CT image is unknown and therefore is hard to model.</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CA" sz="1200" b="0" i="0" u="none" strike="noStrike" cap="none">
                <a:solidFill>
                  <a:schemeClr val="dk1"/>
                </a:solidFill>
                <a:latin typeface="Calibri"/>
                <a:ea typeface="Calibri"/>
                <a:cs typeface="Calibri"/>
                <a:sym typeface="Calibri"/>
              </a:rPr>
              <a:t>Problem statement and the importance of low-dose CT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5" name="Shape 9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Shape 606"/>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07" name="Shape 607"/>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40</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3" name="Shape 6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48" name="Shape 6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Shape 6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57" name="Shape 6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73" name="Shape 6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89" name="Shape 6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18" name="Shape 7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26" name="Shape 7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5" name="Shape 1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Shape 7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42" name="Shape 7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50" name="Shape 7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Shape 117"/>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18" name="Shape 11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6</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Shape 134"/>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35" name="Shape 135"/>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3" name="Shape 1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Shape 151"/>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52" name="Shape 152"/>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CA"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dt" idx="10"/>
          </p:nvPr>
        </p:nvSpPr>
        <p:spPr>
          <a:xfrm>
            <a:off x="6637969" y="6221862"/>
            <a:ext cx="213360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b="0" i="0" u="none" strike="noStrike" cap="none">
                <a:solidFill>
                  <a:srgbClr val="FFFFFF"/>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6" name="Shape 16"/>
          <p:cNvSpPr txBox="1">
            <a:spLocks noGrp="1"/>
          </p:cNvSpPr>
          <p:nvPr>
            <p:ph type="subTitle" idx="1"/>
          </p:nvPr>
        </p:nvSpPr>
        <p:spPr>
          <a:xfrm>
            <a:off x="711803" y="3584814"/>
            <a:ext cx="7117676" cy="1151416"/>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500"/>
              <a:buFont typeface="Arial"/>
              <a:buNone/>
              <a:defRPr sz="3200" b="0" i="0" u="none" strike="noStrike" cap="none">
                <a:solidFill>
                  <a:srgbClr val="000000"/>
                </a:solidFill>
                <a:latin typeface="Times New Roman"/>
                <a:ea typeface="Times New Roman"/>
                <a:cs typeface="Times New Roman"/>
                <a:sym typeface="Times New Roman"/>
              </a:defRPr>
            </a:lvl1pPr>
            <a:lvl2pPr marL="457200" marR="0" lvl="1" indent="0" algn="ctr" rtl="0">
              <a:spcBef>
                <a:spcPts val="672"/>
              </a:spcBef>
              <a:spcAft>
                <a:spcPts val="0"/>
              </a:spcAft>
              <a:buClr>
                <a:schemeClr val="dk1"/>
              </a:buClr>
              <a:buSzPts val="2100"/>
              <a:buFont typeface="Arial"/>
              <a:buNone/>
              <a:defRPr sz="2100" b="0" i="0" u="none" strike="noStrike" cap="none">
                <a:solidFill>
                  <a:srgbClr val="888888"/>
                </a:solidFill>
                <a:latin typeface="Times New Roman"/>
                <a:ea typeface="Times New Roman"/>
                <a:cs typeface="Times New Roman"/>
                <a:sym typeface="Times New Roman"/>
              </a:defRPr>
            </a:lvl2pPr>
            <a:lvl3pPr marL="914400" marR="0" lvl="2" indent="0" algn="ctr" rtl="0">
              <a:lnSpc>
                <a:spcPct val="100000"/>
              </a:lnSpc>
              <a:spcBef>
                <a:spcPts val="576"/>
              </a:spcBef>
              <a:spcAft>
                <a:spcPts val="0"/>
              </a:spcAft>
              <a:buClr>
                <a:schemeClr val="dk1"/>
              </a:buClr>
              <a:buSzPts val="1700"/>
              <a:buFont typeface="Arial"/>
              <a:buNone/>
              <a:defRPr sz="1700" b="0" i="0" u="none" strike="noStrike" cap="none">
                <a:solidFill>
                  <a:srgbClr val="888888"/>
                </a:solidFill>
                <a:latin typeface="Times New Roman"/>
                <a:ea typeface="Times New Roman"/>
                <a:cs typeface="Times New Roman"/>
                <a:sym typeface="Times New Roman"/>
              </a:defRPr>
            </a:lvl3pPr>
            <a:lvl4pPr marL="1371600" marR="0" lvl="3" indent="0" algn="ctr" rtl="0">
              <a:lnSpc>
                <a:spcPct val="100000"/>
              </a:lnSpc>
              <a:spcBef>
                <a:spcPts val="480"/>
              </a:spcBef>
              <a:spcAft>
                <a:spcPts val="0"/>
              </a:spcAft>
              <a:buClr>
                <a:schemeClr val="dk1"/>
              </a:buClr>
              <a:buSzPts val="1500"/>
              <a:buFont typeface="Arial"/>
              <a:buNone/>
              <a:defRPr sz="1500" b="0" i="0" u="none" strike="noStrike" cap="none">
                <a:solidFill>
                  <a:srgbClr val="888888"/>
                </a:solidFill>
                <a:latin typeface="Times New Roman"/>
                <a:ea typeface="Times New Roman"/>
                <a:cs typeface="Times New Roman"/>
                <a:sym typeface="Times New Roman"/>
              </a:defRPr>
            </a:lvl4pPr>
            <a:lvl5pPr marL="1828800" marR="0" lvl="4" indent="0" algn="ctr" rtl="0">
              <a:lnSpc>
                <a:spcPct val="140000"/>
              </a:lnSpc>
              <a:spcBef>
                <a:spcPts val="0"/>
              </a:spcBef>
              <a:spcAft>
                <a:spcPts val="0"/>
              </a:spcAft>
              <a:buClr>
                <a:srgbClr val="3CA9E0"/>
              </a:buClr>
              <a:buSzPts val="1500"/>
              <a:buFont typeface="Arial"/>
              <a:buNone/>
              <a:defRPr sz="1500" b="0" i="0" u="none" strike="noStrike" cap="none">
                <a:solidFill>
                  <a:srgbClr val="888888"/>
                </a:solidFill>
                <a:latin typeface="Times New Roman"/>
                <a:ea typeface="Times New Roman"/>
                <a:cs typeface="Times New Roman"/>
                <a:sym typeface="Times New Roman"/>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9pPr>
          </a:lstStyle>
          <a:p>
            <a:endParaRPr/>
          </a:p>
        </p:txBody>
      </p:sp>
      <p:sp>
        <p:nvSpPr>
          <p:cNvPr id="17" name="Shape 17"/>
          <p:cNvSpPr txBox="1">
            <a:spLocks noGrp="1"/>
          </p:cNvSpPr>
          <p:nvPr>
            <p:ph type="ctrTitle"/>
          </p:nvPr>
        </p:nvSpPr>
        <p:spPr>
          <a:xfrm>
            <a:off x="711803" y="588362"/>
            <a:ext cx="7117676" cy="2988919"/>
          </a:xfrm>
          <a:prstGeom prst="rect">
            <a:avLst/>
          </a:prstGeom>
          <a:noFill/>
          <a:ln>
            <a:noFill/>
          </a:ln>
        </p:spPr>
        <p:txBody>
          <a:bodyPr spcFirstLastPara="1" wrap="square" lIns="91425" tIns="91425" rIns="91425" bIns="91425" anchor="t" anchorCtr="0"/>
          <a:lstStyle>
            <a:lvl1pPr marL="0" marR="0" lvl="0" indent="0" algn="l" rtl="0">
              <a:lnSpc>
                <a:spcPct val="106250"/>
              </a:lnSpc>
              <a:spcBef>
                <a:spcPts val="0"/>
              </a:spcBef>
              <a:spcAft>
                <a:spcPts val="0"/>
              </a:spcAft>
              <a:buClr>
                <a:srgbClr val="000000"/>
              </a:buClr>
              <a:buSzPts val="1400"/>
              <a:buFont typeface="Arial"/>
              <a:buNone/>
              <a:defRPr sz="4800" b="1" i="0" u="none" strike="noStrike" cap="none">
                <a:solidFill>
                  <a:srgbClr val="000000"/>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Image Slide 2">
  <p:cSld name="Image Slide 2">
    <p:bg>
      <p:bgPr>
        <a:blipFill rotWithShape="1">
          <a:blip r:embed="rId2">
            <a:alphaModFix/>
          </a:blip>
          <a:stretch>
            <a:fillRect/>
          </a:stretch>
        </a:blipFill>
        <a:effectLst/>
      </p:bgPr>
    </p:bg>
    <p:spTree>
      <p:nvGrpSpPr>
        <p:cNvPr id="1" name="Shape 54"/>
        <p:cNvGrpSpPr/>
        <p:nvPr/>
      </p:nvGrpSpPr>
      <p:grpSpPr>
        <a:xfrm>
          <a:off x="0" y="0"/>
          <a:ext cx="0" cy="0"/>
          <a:chOff x="0" y="0"/>
          <a:chExt cx="0" cy="0"/>
        </a:xfrm>
      </p:grpSpPr>
      <p:sp>
        <p:nvSpPr>
          <p:cNvPr id="55" name="Shape 55"/>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a:solidFill>
                  <a:schemeClr val="dk1"/>
                </a:solidFill>
                <a:latin typeface="Times New Roman"/>
                <a:ea typeface="Times New Roman"/>
                <a:cs typeface="Times New Roman"/>
                <a:sym typeface="Times New Roman"/>
              </a:defRPr>
            </a:lvl1pPr>
            <a:lvl2pPr marL="0" marR="0" lvl="1" indent="0" algn="r" rtl="0">
              <a:spcBef>
                <a:spcPts val="0"/>
              </a:spcBef>
              <a:buNone/>
              <a:defRPr sz="1400">
                <a:solidFill>
                  <a:schemeClr val="dk1"/>
                </a:solidFill>
                <a:latin typeface="Times New Roman"/>
                <a:ea typeface="Times New Roman"/>
                <a:cs typeface="Times New Roman"/>
                <a:sym typeface="Times New Roman"/>
              </a:defRPr>
            </a:lvl2pPr>
            <a:lvl3pPr marL="0" marR="0" lvl="2" indent="0" algn="r" rtl="0">
              <a:spcBef>
                <a:spcPts val="0"/>
              </a:spcBef>
              <a:buNone/>
              <a:defRPr sz="1400">
                <a:solidFill>
                  <a:schemeClr val="dk1"/>
                </a:solidFill>
                <a:latin typeface="Times New Roman"/>
                <a:ea typeface="Times New Roman"/>
                <a:cs typeface="Times New Roman"/>
                <a:sym typeface="Times New Roman"/>
              </a:defRPr>
            </a:lvl3pPr>
            <a:lvl4pPr marL="0" marR="0" lvl="3" indent="0" algn="r" rtl="0">
              <a:spcBef>
                <a:spcPts val="0"/>
              </a:spcBef>
              <a:buNone/>
              <a:defRPr sz="1400">
                <a:solidFill>
                  <a:schemeClr val="dk1"/>
                </a:solidFill>
                <a:latin typeface="Times New Roman"/>
                <a:ea typeface="Times New Roman"/>
                <a:cs typeface="Times New Roman"/>
                <a:sym typeface="Times New Roman"/>
              </a:defRPr>
            </a:lvl4pPr>
            <a:lvl5pPr marL="0" marR="0" lvl="4" indent="0" algn="r" rtl="0">
              <a:spcBef>
                <a:spcPts val="0"/>
              </a:spcBef>
              <a:buNone/>
              <a:defRPr sz="1400">
                <a:solidFill>
                  <a:schemeClr val="dk1"/>
                </a:solidFill>
                <a:latin typeface="Times New Roman"/>
                <a:ea typeface="Times New Roman"/>
                <a:cs typeface="Times New Roman"/>
                <a:sym typeface="Times New Roman"/>
              </a:defRPr>
            </a:lvl5pPr>
            <a:lvl6pPr marL="0" marR="0" lvl="5" indent="0" algn="r" rtl="0">
              <a:spcBef>
                <a:spcPts val="0"/>
              </a:spcBef>
              <a:buNone/>
              <a:defRPr sz="1400">
                <a:solidFill>
                  <a:schemeClr val="dk1"/>
                </a:solidFill>
                <a:latin typeface="Times New Roman"/>
                <a:ea typeface="Times New Roman"/>
                <a:cs typeface="Times New Roman"/>
                <a:sym typeface="Times New Roman"/>
              </a:defRPr>
            </a:lvl6pPr>
            <a:lvl7pPr marL="0" marR="0" lvl="6" indent="0" algn="r" rtl="0">
              <a:spcBef>
                <a:spcPts val="0"/>
              </a:spcBef>
              <a:buNone/>
              <a:defRPr sz="1400">
                <a:solidFill>
                  <a:schemeClr val="dk1"/>
                </a:solidFill>
                <a:latin typeface="Times New Roman"/>
                <a:ea typeface="Times New Roman"/>
                <a:cs typeface="Times New Roman"/>
                <a:sym typeface="Times New Roman"/>
              </a:defRPr>
            </a:lvl7pPr>
            <a:lvl8pPr marL="0" marR="0" lvl="7" indent="0" algn="r" rtl="0">
              <a:spcBef>
                <a:spcPts val="0"/>
              </a:spcBef>
              <a:buNone/>
              <a:defRPr sz="1400">
                <a:solidFill>
                  <a:schemeClr val="dk1"/>
                </a:solidFill>
                <a:latin typeface="Times New Roman"/>
                <a:ea typeface="Times New Roman"/>
                <a:cs typeface="Times New Roman"/>
                <a:sym typeface="Times New Roman"/>
              </a:defRPr>
            </a:lvl8pPr>
            <a:lvl9pPr marL="0" marR="0" lvl="8" indent="0" algn="r" rtl="0">
              <a:spcBef>
                <a:spcPts val="0"/>
              </a:spcBef>
              <a:buNone/>
              <a:defRPr sz="1400">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56" name="Shape 56"/>
          <p:cNvSpPr txBox="1">
            <a:spLocks noGrp="1"/>
          </p:cNvSpPr>
          <p:nvPr>
            <p:ph type="dt" idx="10"/>
          </p:nvPr>
        </p:nvSpPr>
        <p:spPr>
          <a:xfrm>
            <a:off x="6021910" y="6155267"/>
            <a:ext cx="2326216"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7" name="Shape 57"/>
          <p:cNvSpPr>
            <a:spLocks noGrp="1"/>
          </p:cNvSpPr>
          <p:nvPr>
            <p:ph type="pic" idx="2"/>
          </p:nvPr>
        </p:nvSpPr>
        <p:spPr>
          <a:xfrm>
            <a:off x="2897109" y="845779"/>
            <a:ext cx="6246892" cy="6012221"/>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00"/>
              </a:spcBef>
              <a:spcAft>
                <a:spcPts val="0"/>
              </a:spcAft>
              <a:buClr>
                <a:schemeClr val="dk1"/>
              </a:buClr>
              <a:buSzPts val="1400"/>
              <a:buFont typeface="Arial"/>
              <a:buNone/>
              <a:defRPr sz="15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8" name="Shape 58"/>
          <p:cNvSpPr>
            <a:spLocks noGrp="1"/>
          </p:cNvSpPr>
          <p:nvPr>
            <p:ph type="pic" idx="3"/>
          </p:nvPr>
        </p:nvSpPr>
        <p:spPr>
          <a:xfrm>
            <a:off x="1" y="0"/>
            <a:ext cx="3512247" cy="5488880"/>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00"/>
              </a:spcBef>
              <a:spcAft>
                <a:spcPts val="0"/>
              </a:spcAft>
              <a:buClr>
                <a:schemeClr val="dk1"/>
              </a:buClr>
              <a:buSzPts val="1400"/>
              <a:buFont typeface="Arial"/>
              <a:buNone/>
              <a:defRPr sz="15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Image Slide 3">
  <p:cSld name="Image Slide 3">
    <p:bg>
      <p:bgPr>
        <a:blipFill rotWithShape="1">
          <a:blip r:embed="rId2">
            <a:alphaModFix/>
          </a:blip>
          <a:stretch>
            <a:fillRect/>
          </a:stretch>
        </a:blipFill>
        <a:effectLst/>
      </p:bgPr>
    </p:bg>
    <p:spTree>
      <p:nvGrpSpPr>
        <p:cNvPr id="1" name="Shape 59"/>
        <p:cNvGrpSpPr/>
        <p:nvPr/>
      </p:nvGrpSpPr>
      <p:grpSpPr>
        <a:xfrm>
          <a:off x="0" y="0"/>
          <a:ext cx="0" cy="0"/>
          <a:chOff x="0" y="0"/>
          <a:chExt cx="0" cy="0"/>
        </a:xfrm>
      </p:grpSpPr>
      <p:sp>
        <p:nvSpPr>
          <p:cNvPr id="60" name="Shape 60"/>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a:solidFill>
                  <a:schemeClr val="dk1"/>
                </a:solidFill>
                <a:latin typeface="Times New Roman"/>
                <a:ea typeface="Times New Roman"/>
                <a:cs typeface="Times New Roman"/>
                <a:sym typeface="Times New Roman"/>
              </a:defRPr>
            </a:lvl1pPr>
            <a:lvl2pPr marL="0" marR="0" lvl="1" indent="0" algn="r" rtl="0">
              <a:spcBef>
                <a:spcPts val="0"/>
              </a:spcBef>
              <a:buNone/>
              <a:defRPr sz="1400">
                <a:solidFill>
                  <a:schemeClr val="dk1"/>
                </a:solidFill>
                <a:latin typeface="Times New Roman"/>
                <a:ea typeface="Times New Roman"/>
                <a:cs typeface="Times New Roman"/>
                <a:sym typeface="Times New Roman"/>
              </a:defRPr>
            </a:lvl2pPr>
            <a:lvl3pPr marL="0" marR="0" lvl="2" indent="0" algn="r" rtl="0">
              <a:spcBef>
                <a:spcPts val="0"/>
              </a:spcBef>
              <a:buNone/>
              <a:defRPr sz="1400">
                <a:solidFill>
                  <a:schemeClr val="dk1"/>
                </a:solidFill>
                <a:latin typeface="Times New Roman"/>
                <a:ea typeface="Times New Roman"/>
                <a:cs typeface="Times New Roman"/>
                <a:sym typeface="Times New Roman"/>
              </a:defRPr>
            </a:lvl3pPr>
            <a:lvl4pPr marL="0" marR="0" lvl="3" indent="0" algn="r" rtl="0">
              <a:spcBef>
                <a:spcPts val="0"/>
              </a:spcBef>
              <a:buNone/>
              <a:defRPr sz="1400">
                <a:solidFill>
                  <a:schemeClr val="dk1"/>
                </a:solidFill>
                <a:latin typeface="Times New Roman"/>
                <a:ea typeface="Times New Roman"/>
                <a:cs typeface="Times New Roman"/>
                <a:sym typeface="Times New Roman"/>
              </a:defRPr>
            </a:lvl4pPr>
            <a:lvl5pPr marL="0" marR="0" lvl="4" indent="0" algn="r" rtl="0">
              <a:spcBef>
                <a:spcPts val="0"/>
              </a:spcBef>
              <a:buNone/>
              <a:defRPr sz="1400">
                <a:solidFill>
                  <a:schemeClr val="dk1"/>
                </a:solidFill>
                <a:latin typeface="Times New Roman"/>
                <a:ea typeface="Times New Roman"/>
                <a:cs typeface="Times New Roman"/>
                <a:sym typeface="Times New Roman"/>
              </a:defRPr>
            </a:lvl5pPr>
            <a:lvl6pPr marL="0" marR="0" lvl="5" indent="0" algn="r" rtl="0">
              <a:spcBef>
                <a:spcPts val="0"/>
              </a:spcBef>
              <a:buNone/>
              <a:defRPr sz="1400">
                <a:solidFill>
                  <a:schemeClr val="dk1"/>
                </a:solidFill>
                <a:latin typeface="Times New Roman"/>
                <a:ea typeface="Times New Roman"/>
                <a:cs typeface="Times New Roman"/>
                <a:sym typeface="Times New Roman"/>
              </a:defRPr>
            </a:lvl6pPr>
            <a:lvl7pPr marL="0" marR="0" lvl="6" indent="0" algn="r" rtl="0">
              <a:spcBef>
                <a:spcPts val="0"/>
              </a:spcBef>
              <a:buNone/>
              <a:defRPr sz="1400">
                <a:solidFill>
                  <a:schemeClr val="dk1"/>
                </a:solidFill>
                <a:latin typeface="Times New Roman"/>
                <a:ea typeface="Times New Roman"/>
                <a:cs typeface="Times New Roman"/>
                <a:sym typeface="Times New Roman"/>
              </a:defRPr>
            </a:lvl7pPr>
            <a:lvl8pPr marL="0" marR="0" lvl="7" indent="0" algn="r" rtl="0">
              <a:spcBef>
                <a:spcPts val="0"/>
              </a:spcBef>
              <a:buNone/>
              <a:defRPr sz="1400">
                <a:solidFill>
                  <a:schemeClr val="dk1"/>
                </a:solidFill>
                <a:latin typeface="Times New Roman"/>
                <a:ea typeface="Times New Roman"/>
                <a:cs typeface="Times New Roman"/>
                <a:sym typeface="Times New Roman"/>
              </a:defRPr>
            </a:lvl8pPr>
            <a:lvl9pPr marL="0" marR="0" lvl="8" indent="0" algn="r" rtl="0">
              <a:spcBef>
                <a:spcPts val="0"/>
              </a:spcBef>
              <a:buNone/>
              <a:defRPr sz="1400">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61" name="Shape 61"/>
          <p:cNvSpPr txBox="1">
            <a:spLocks noGrp="1"/>
          </p:cNvSpPr>
          <p:nvPr>
            <p:ph type="dt" idx="10"/>
          </p:nvPr>
        </p:nvSpPr>
        <p:spPr>
          <a:xfrm>
            <a:off x="6043077" y="6155267"/>
            <a:ext cx="2305049"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62" name="Shape 62"/>
          <p:cNvSpPr>
            <a:spLocks noGrp="1"/>
          </p:cNvSpPr>
          <p:nvPr>
            <p:ph type="pic" idx="2"/>
          </p:nvPr>
        </p:nvSpPr>
        <p:spPr>
          <a:xfrm>
            <a:off x="1" y="0"/>
            <a:ext cx="5923198" cy="5627857"/>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00"/>
              </a:spcBef>
              <a:spcAft>
                <a:spcPts val="0"/>
              </a:spcAft>
              <a:buClr>
                <a:schemeClr val="dk1"/>
              </a:buClr>
              <a:buSzPts val="1400"/>
              <a:buFont typeface="Arial"/>
              <a:buNone/>
              <a:defRPr sz="15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3" name="Shape 63"/>
          <p:cNvSpPr>
            <a:spLocks noGrp="1"/>
          </p:cNvSpPr>
          <p:nvPr>
            <p:ph type="pic" idx="3"/>
          </p:nvPr>
        </p:nvSpPr>
        <p:spPr>
          <a:xfrm>
            <a:off x="4038093" y="3214455"/>
            <a:ext cx="5105905" cy="3643545"/>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00"/>
              </a:spcBef>
              <a:spcAft>
                <a:spcPts val="0"/>
              </a:spcAft>
              <a:buClr>
                <a:schemeClr val="dk1"/>
              </a:buClr>
              <a:buSzPts val="1400"/>
              <a:buFont typeface="Arial"/>
              <a:buNone/>
              <a:defRPr sz="15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4" name="Shape 64"/>
          <p:cNvSpPr>
            <a:spLocks noGrp="1"/>
          </p:cNvSpPr>
          <p:nvPr>
            <p:ph type="pic" idx="4"/>
          </p:nvPr>
        </p:nvSpPr>
        <p:spPr>
          <a:xfrm>
            <a:off x="4921116" y="0"/>
            <a:ext cx="4222883" cy="2906899"/>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00"/>
              </a:spcBef>
              <a:spcAft>
                <a:spcPts val="0"/>
              </a:spcAft>
              <a:buClr>
                <a:schemeClr val="dk1"/>
              </a:buClr>
              <a:buSzPts val="1400"/>
              <a:buFont typeface="Arial"/>
              <a:buNone/>
              <a:defRPr sz="15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Section slide 1">
  <p:cSld name="Quote/Section slide 1">
    <p:bg>
      <p:bgPr>
        <a:blipFill rotWithShape="1">
          <a:blip r:embed="rId2">
            <a:alphaModFix/>
          </a:blip>
          <a:stretch>
            <a:fillRect/>
          </a:stretch>
        </a:blipFill>
        <a:effectLst/>
      </p:bgPr>
    </p:bg>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473264" y="719668"/>
            <a:ext cx="8103469" cy="5145816"/>
          </a:xfrm>
          <a:prstGeom prst="rect">
            <a:avLst/>
          </a:prstGeom>
          <a:noFill/>
          <a:ln>
            <a:noFill/>
          </a:ln>
        </p:spPr>
        <p:txBody>
          <a:bodyPr spcFirstLastPara="1" wrap="square" lIns="91425" tIns="91425" rIns="91425" bIns="91425" anchor="t" anchorCtr="0"/>
          <a:lstStyle>
            <a:lvl1pPr marL="0" marR="0" lvl="0" indent="0" algn="l" rtl="0">
              <a:lnSpc>
                <a:spcPct val="104615"/>
              </a:lnSpc>
              <a:spcBef>
                <a:spcPts val="0"/>
              </a:spcBef>
              <a:spcAft>
                <a:spcPts val="0"/>
              </a:spcAft>
              <a:buClr>
                <a:schemeClr val="dk1"/>
              </a:buClr>
              <a:buSzPts val="1400"/>
              <a:buFont typeface="Arial"/>
              <a:buNone/>
              <a:defRPr sz="6500" b="1"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Quote/Section slide 3">
  <p:cSld name="Quote/Section slide 3">
    <p:bg>
      <p:bgPr>
        <a:blipFill rotWithShape="1">
          <a:blip r:embed="rId2">
            <a:alphaModFix/>
          </a:blip>
          <a:stretch>
            <a:fillRect/>
          </a:stretch>
        </a:blipFill>
        <a:effectLst/>
      </p:bgPr>
    </p:bg>
    <p:spTree>
      <p:nvGrpSpPr>
        <p:cNvPr id="1" name="Shape 67"/>
        <p:cNvGrpSpPr/>
        <p:nvPr/>
      </p:nvGrpSpPr>
      <p:grpSpPr>
        <a:xfrm>
          <a:off x="0" y="0"/>
          <a:ext cx="0" cy="0"/>
          <a:chOff x="0" y="0"/>
          <a:chExt cx="0" cy="0"/>
        </a:xfrm>
      </p:grpSpPr>
      <p:sp>
        <p:nvSpPr>
          <p:cNvPr id="68" name="Shape 68"/>
          <p:cNvSpPr txBox="1">
            <a:spLocks noGrp="1"/>
          </p:cNvSpPr>
          <p:nvPr>
            <p:ph type="ctrTitle"/>
          </p:nvPr>
        </p:nvSpPr>
        <p:spPr>
          <a:xfrm>
            <a:off x="473264" y="719668"/>
            <a:ext cx="8103469" cy="5145816"/>
          </a:xfrm>
          <a:prstGeom prst="rect">
            <a:avLst/>
          </a:prstGeom>
          <a:noFill/>
          <a:ln>
            <a:noFill/>
          </a:ln>
        </p:spPr>
        <p:txBody>
          <a:bodyPr spcFirstLastPara="1" wrap="square" lIns="91425" tIns="91425" rIns="91425" bIns="91425" anchor="t" anchorCtr="0"/>
          <a:lstStyle>
            <a:lvl1pPr marL="0" marR="0" lvl="0" indent="0" algn="l" rtl="0">
              <a:lnSpc>
                <a:spcPct val="104615"/>
              </a:lnSpc>
              <a:spcBef>
                <a:spcPts val="0"/>
              </a:spcBef>
              <a:spcAft>
                <a:spcPts val="0"/>
              </a:spcAft>
              <a:buClr>
                <a:schemeClr val="lt1"/>
              </a:buClr>
              <a:buSzPts val="1400"/>
              <a:buFont typeface="Arial"/>
              <a:buNone/>
              <a:defRPr sz="6500" b="1"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1" type="obj">
  <p:cSld name="OBJECT">
    <p:bg>
      <p:bgPr>
        <a:blipFill rotWithShape="1">
          <a:blip r:embed="rId2">
            <a:alphaModFix/>
          </a:blip>
          <a:stretch>
            <a:fillRect/>
          </a:stretch>
        </a:blipFill>
        <a:effectLst/>
      </p:bgPr>
    </p:bg>
    <p:spTree>
      <p:nvGrpSpPr>
        <p:cNvPr id="1" name="Shape 18"/>
        <p:cNvGrpSpPr/>
        <p:nvPr/>
      </p:nvGrpSpPr>
      <p:grpSpPr>
        <a:xfrm>
          <a:off x="0" y="0"/>
          <a:ext cx="0" cy="0"/>
          <a:chOff x="0" y="0"/>
          <a:chExt cx="0" cy="0"/>
        </a:xfrm>
      </p:grpSpPr>
      <p:sp>
        <p:nvSpPr>
          <p:cNvPr id="19" name="Shape 19"/>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20" name="Shape 20"/>
          <p:cNvSpPr txBox="1">
            <a:spLocks noGrp="1"/>
          </p:cNvSpPr>
          <p:nvPr>
            <p:ph type="dt" idx="10"/>
          </p:nvPr>
        </p:nvSpPr>
        <p:spPr>
          <a:xfrm>
            <a:off x="6275910" y="6155267"/>
            <a:ext cx="2072216"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1" name="Shape 21"/>
          <p:cNvSpPr txBox="1">
            <a:spLocks noGrp="1"/>
          </p:cNvSpPr>
          <p:nvPr>
            <p:ph type="body" idx="1"/>
          </p:nvPr>
        </p:nvSpPr>
        <p:spPr>
          <a:xfrm>
            <a:off x="365568" y="1472184"/>
            <a:ext cx="8444818" cy="4212639"/>
          </a:xfrm>
          <a:prstGeom prst="rect">
            <a:avLst/>
          </a:prstGeom>
          <a:noFill/>
          <a:ln>
            <a:noFill/>
          </a:ln>
        </p:spPr>
        <p:txBody>
          <a:bodyPr spcFirstLastPara="1" wrap="square" lIns="91425" tIns="91425" rIns="91425" bIns="91425" anchor="t" anchorCtr="0"/>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Times New Roman"/>
                <a:ea typeface="Times New Roman"/>
                <a:cs typeface="Times New Roman"/>
                <a:sym typeface="Times New Roman"/>
              </a:defRPr>
            </a:lvl1pPr>
            <a:lvl2pPr marL="914400" marR="0" lvl="1" indent="-36195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1371600" marR="0" lvl="2" indent="-336550"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1828800" marR="0" lvl="3" indent="-32385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2286000" marR="0" lvl="4" indent="-32385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2" name="Shape 22"/>
          <p:cNvSpPr txBox="1">
            <a:spLocks noGrp="1"/>
          </p:cNvSpPr>
          <p:nvPr>
            <p:ph type="title"/>
          </p:nvPr>
        </p:nvSpPr>
        <p:spPr>
          <a:xfrm>
            <a:off x="365568" y="392415"/>
            <a:ext cx="8444818" cy="1069848"/>
          </a:xfrm>
          <a:prstGeom prst="rect">
            <a:avLst/>
          </a:prstGeom>
          <a:noFill/>
          <a:ln>
            <a:noFill/>
          </a:ln>
        </p:spPr>
        <p:txBody>
          <a:bodyPr spcFirstLastPara="1" wrap="square" lIns="91425" tIns="91425" rIns="91425" bIns="91425" anchor="t" anchorCtr="0"/>
          <a:lstStyle>
            <a:lvl1pPr marL="0" marR="0" lvl="0" indent="0" algn="l" rtl="0">
              <a:lnSpc>
                <a:spcPct val="95000"/>
              </a:lnSpc>
              <a:spcBef>
                <a:spcPts val="0"/>
              </a:spcBef>
              <a:spcAft>
                <a:spcPts val="0"/>
              </a:spcAft>
              <a:buClr>
                <a:schemeClr val="dk2"/>
              </a:buClr>
              <a:buSzPts val="1400"/>
              <a:buFont typeface="Arial"/>
              <a:buNone/>
              <a:defRPr sz="2800" b="1" i="0" u="none" strike="noStrike" cap="none">
                <a:solidFill>
                  <a:schemeClr val="dk2"/>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2 vertical img">
  <p:cSld name="Content 2 vertical img">
    <p:bg>
      <p:bgPr>
        <a:blipFill rotWithShape="1">
          <a:blip r:embed="rId2">
            <a:alphaModFix/>
          </a:blip>
          <a:stretch>
            <a:fillRect/>
          </a:stretch>
        </a:blipFill>
        <a:effectLst/>
      </p:bgPr>
    </p:bg>
    <p:spTree>
      <p:nvGrpSpPr>
        <p:cNvPr id="1" name="Shape 23"/>
        <p:cNvGrpSpPr/>
        <p:nvPr/>
      </p:nvGrpSpPr>
      <p:grpSpPr>
        <a:xfrm>
          <a:off x="0" y="0"/>
          <a:ext cx="0" cy="0"/>
          <a:chOff x="0" y="0"/>
          <a:chExt cx="0" cy="0"/>
        </a:xfrm>
      </p:grpSpPr>
      <p:sp>
        <p:nvSpPr>
          <p:cNvPr id="24" name="Shape 24"/>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25" name="Shape 25"/>
          <p:cNvSpPr txBox="1">
            <a:spLocks noGrp="1"/>
          </p:cNvSpPr>
          <p:nvPr>
            <p:ph type="dt" idx="10"/>
          </p:nvPr>
        </p:nvSpPr>
        <p:spPr>
          <a:xfrm>
            <a:off x="6032493" y="6155267"/>
            <a:ext cx="2315633"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26" name="Shape 26"/>
          <p:cNvSpPr>
            <a:spLocks noGrp="1"/>
          </p:cNvSpPr>
          <p:nvPr>
            <p:ph type="pic" idx="2"/>
          </p:nvPr>
        </p:nvSpPr>
        <p:spPr>
          <a:xfrm>
            <a:off x="5397354" y="1465537"/>
            <a:ext cx="3746646" cy="5392463"/>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7" name="Shape 27"/>
          <p:cNvSpPr txBox="1">
            <a:spLocks noGrp="1"/>
          </p:cNvSpPr>
          <p:nvPr>
            <p:ph type="body" idx="1"/>
          </p:nvPr>
        </p:nvSpPr>
        <p:spPr>
          <a:xfrm>
            <a:off x="365567" y="1472184"/>
            <a:ext cx="4783746" cy="4212639"/>
          </a:xfrm>
          <a:prstGeom prst="rect">
            <a:avLst/>
          </a:prstGeom>
          <a:noFill/>
          <a:ln>
            <a:noFill/>
          </a:ln>
        </p:spPr>
        <p:txBody>
          <a:bodyPr spcFirstLastPara="1" wrap="square" lIns="91425" tIns="91425" rIns="91425" bIns="91425" anchor="t" anchorCtr="0"/>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Times New Roman"/>
                <a:ea typeface="Times New Roman"/>
                <a:cs typeface="Times New Roman"/>
                <a:sym typeface="Times New Roman"/>
              </a:defRPr>
            </a:lvl1pPr>
            <a:lvl2pPr marL="914400" marR="0" lvl="1" indent="-36195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1371600" marR="0" lvl="2" indent="-336550"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1828800" marR="0" lvl="3" indent="-32385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2286000" marR="0" lvl="4" indent="-32385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28" name="Shape 28"/>
          <p:cNvSpPr txBox="1">
            <a:spLocks noGrp="1"/>
          </p:cNvSpPr>
          <p:nvPr>
            <p:ph type="title"/>
          </p:nvPr>
        </p:nvSpPr>
        <p:spPr>
          <a:xfrm>
            <a:off x="365568" y="392415"/>
            <a:ext cx="8444818" cy="1069848"/>
          </a:xfrm>
          <a:prstGeom prst="rect">
            <a:avLst/>
          </a:prstGeom>
          <a:noFill/>
          <a:ln>
            <a:noFill/>
          </a:ln>
        </p:spPr>
        <p:txBody>
          <a:bodyPr spcFirstLastPara="1" wrap="square" lIns="91425" tIns="91425" rIns="91425" bIns="91425" anchor="t" anchorCtr="0"/>
          <a:lstStyle>
            <a:lvl1pPr marL="0" marR="0" lvl="0" indent="0" algn="l" rtl="0">
              <a:lnSpc>
                <a:spcPct val="95000"/>
              </a:lnSpc>
              <a:spcBef>
                <a:spcPts val="0"/>
              </a:spcBef>
              <a:spcAft>
                <a:spcPts val="0"/>
              </a:spcAft>
              <a:buClr>
                <a:schemeClr val="dk2"/>
              </a:buClr>
              <a:buSzPts val="1400"/>
              <a:buFont typeface="Arial"/>
              <a:buNone/>
              <a:defRPr sz="2800" b="1" i="0" u="none" strike="noStrike" cap="none">
                <a:solidFill>
                  <a:schemeClr val="dk2"/>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3 horizontal img">
  <p:cSld name="Content 3 horizontal img">
    <p:bg>
      <p:bgPr>
        <a:blipFill rotWithShape="1">
          <a:blip r:embed="rId2">
            <a:alphaModFix/>
          </a:blip>
          <a:stretch>
            <a:fillRect/>
          </a:stretch>
        </a:blipFill>
        <a:effectLst/>
      </p:bgPr>
    </p:bg>
    <p:spTree>
      <p:nvGrpSpPr>
        <p:cNvPr id="1" name="Shape 29"/>
        <p:cNvGrpSpPr/>
        <p:nvPr/>
      </p:nvGrpSpPr>
      <p:grpSpPr>
        <a:xfrm>
          <a:off x="0" y="0"/>
          <a:ext cx="0" cy="0"/>
          <a:chOff x="0" y="0"/>
          <a:chExt cx="0" cy="0"/>
        </a:xfrm>
      </p:grpSpPr>
      <p:sp>
        <p:nvSpPr>
          <p:cNvPr id="30" name="Shape 30"/>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a:solidFill>
                  <a:schemeClr val="dk1"/>
                </a:solidFill>
                <a:latin typeface="Times New Roman"/>
                <a:ea typeface="Times New Roman"/>
                <a:cs typeface="Times New Roman"/>
                <a:sym typeface="Times New Roman"/>
              </a:defRPr>
            </a:lvl1pPr>
            <a:lvl2pPr marL="0" marR="0" lvl="1" indent="0" algn="r" rtl="0">
              <a:spcBef>
                <a:spcPts val="0"/>
              </a:spcBef>
              <a:buNone/>
              <a:defRPr sz="1400">
                <a:solidFill>
                  <a:schemeClr val="dk1"/>
                </a:solidFill>
                <a:latin typeface="Times New Roman"/>
                <a:ea typeface="Times New Roman"/>
                <a:cs typeface="Times New Roman"/>
                <a:sym typeface="Times New Roman"/>
              </a:defRPr>
            </a:lvl2pPr>
            <a:lvl3pPr marL="0" marR="0" lvl="2" indent="0" algn="r" rtl="0">
              <a:spcBef>
                <a:spcPts val="0"/>
              </a:spcBef>
              <a:buNone/>
              <a:defRPr sz="1400">
                <a:solidFill>
                  <a:schemeClr val="dk1"/>
                </a:solidFill>
                <a:latin typeface="Times New Roman"/>
                <a:ea typeface="Times New Roman"/>
                <a:cs typeface="Times New Roman"/>
                <a:sym typeface="Times New Roman"/>
              </a:defRPr>
            </a:lvl3pPr>
            <a:lvl4pPr marL="0" marR="0" lvl="3" indent="0" algn="r" rtl="0">
              <a:spcBef>
                <a:spcPts val="0"/>
              </a:spcBef>
              <a:buNone/>
              <a:defRPr sz="1400">
                <a:solidFill>
                  <a:schemeClr val="dk1"/>
                </a:solidFill>
                <a:latin typeface="Times New Roman"/>
                <a:ea typeface="Times New Roman"/>
                <a:cs typeface="Times New Roman"/>
                <a:sym typeface="Times New Roman"/>
              </a:defRPr>
            </a:lvl4pPr>
            <a:lvl5pPr marL="0" marR="0" lvl="4" indent="0" algn="r" rtl="0">
              <a:spcBef>
                <a:spcPts val="0"/>
              </a:spcBef>
              <a:buNone/>
              <a:defRPr sz="1400">
                <a:solidFill>
                  <a:schemeClr val="dk1"/>
                </a:solidFill>
                <a:latin typeface="Times New Roman"/>
                <a:ea typeface="Times New Roman"/>
                <a:cs typeface="Times New Roman"/>
                <a:sym typeface="Times New Roman"/>
              </a:defRPr>
            </a:lvl5pPr>
            <a:lvl6pPr marL="0" marR="0" lvl="5" indent="0" algn="r" rtl="0">
              <a:spcBef>
                <a:spcPts val="0"/>
              </a:spcBef>
              <a:buNone/>
              <a:defRPr sz="1400">
                <a:solidFill>
                  <a:schemeClr val="dk1"/>
                </a:solidFill>
                <a:latin typeface="Times New Roman"/>
                <a:ea typeface="Times New Roman"/>
                <a:cs typeface="Times New Roman"/>
                <a:sym typeface="Times New Roman"/>
              </a:defRPr>
            </a:lvl6pPr>
            <a:lvl7pPr marL="0" marR="0" lvl="6" indent="0" algn="r" rtl="0">
              <a:spcBef>
                <a:spcPts val="0"/>
              </a:spcBef>
              <a:buNone/>
              <a:defRPr sz="1400">
                <a:solidFill>
                  <a:schemeClr val="dk1"/>
                </a:solidFill>
                <a:latin typeface="Times New Roman"/>
                <a:ea typeface="Times New Roman"/>
                <a:cs typeface="Times New Roman"/>
                <a:sym typeface="Times New Roman"/>
              </a:defRPr>
            </a:lvl7pPr>
            <a:lvl8pPr marL="0" marR="0" lvl="7" indent="0" algn="r" rtl="0">
              <a:spcBef>
                <a:spcPts val="0"/>
              </a:spcBef>
              <a:buNone/>
              <a:defRPr sz="1400">
                <a:solidFill>
                  <a:schemeClr val="dk1"/>
                </a:solidFill>
                <a:latin typeface="Times New Roman"/>
                <a:ea typeface="Times New Roman"/>
                <a:cs typeface="Times New Roman"/>
                <a:sym typeface="Times New Roman"/>
              </a:defRPr>
            </a:lvl8pPr>
            <a:lvl9pPr marL="0" marR="0" lvl="8" indent="0" algn="r" rtl="0">
              <a:spcBef>
                <a:spcPts val="0"/>
              </a:spcBef>
              <a:buNone/>
              <a:defRPr sz="1400">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31" name="Shape 31"/>
          <p:cNvSpPr txBox="1">
            <a:spLocks noGrp="1"/>
          </p:cNvSpPr>
          <p:nvPr>
            <p:ph type="dt" idx="10"/>
          </p:nvPr>
        </p:nvSpPr>
        <p:spPr>
          <a:xfrm>
            <a:off x="5873743" y="6155267"/>
            <a:ext cx="2474383"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2" name="Shape 32"/>
          <p:cNvSpPr>
            <a:spLocks noGrp="1"/>
          </p:cNvSpPr>
          <p:nvPr>
            <p:ph type="pic" idx="2"/>
          </p:nvPr>
        </p:nvSpPr>
        <p:spPr>
          <a:xfrm>
            <a:off x="3804114" y="1465320"/>
            <a:ext cx="5339886" cy="4229423"/>
          </a:xfrm>
          <a:prstGeom prst="rect">
            <a:avLst/>
          </a:prstGeom>
          <a:solidFill>
            <a:srgbClr val="D8D8D8"/>
          </a:solidFill>
          <a:ln>
            <a:noFill/>
          </a:ln>
        </p:spPr>
        <p:txBody>
          <a:bodyPr spcFirstLastPara="1" wrap="square" lIns="91425" tIns="91425" rIns="91425" bIns="91425" anchor="ctr" anchorCtr="1"/>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3" name="Shape 33"/>
          <p:cNvSpPr txBox="1">
            <a:spLocks noGrp="1"/>
          </p:cNvSpPr>
          <p:nvPr>
            <p:ph type="body" idx="1"/>
          </p:nvPr>
        </p:nvSpPr>
        <p:spPr>
          <a:xfrm>
            <a:off x="365568" y="1472184"/>
            <a:ext cx="3117135" cy="4222560"/>
          </a:xfrm>
          <a:prstGeom prst="rect">
            <a:avLst/>
          </a:prstGeom>
          <a:noFill/>
          <a:ln>
            <a:noFill/>
          </a:ln>
        </p:spPr>
        <p:txBody>
          <a:bodyPr spcFirstLastPara="1" wrap="square" lIns="91425" tIns="91425" rIns="91425" bIns="91425" anchor="t" anchorCtr="0"/>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Times New Roman"/>
                <a:ea typeface="Times New Roman"/>
                <a:cs typeface="Times New Roman"/>
                <a:sym typeface="Times New Roman"/>
              </a:defRPr>
            </a:lvl1pPr>
            <a:lvl2pPr marL="914400" marR="0" lvl="1" indent="-36195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1371600" marR="0" lvl="2" indent="-336550"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1828800" marR="0" lvl="3" indent="-32385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2286000" marR="0" lvl="4" indent="-32385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34" name="Shape 34"/>
          <p:cNvSpPr txBox="1">
            <a:spLocks noGrp="1"/>
          </p:cNvSpPr>
          <p:nvPr>
            <p:ph type="title"/>
          </p:nvPr>
        </p:nvSpPr>
        <p:spPr>
          <a:xfrm>
            <a:off x="365568" y="392415"/>
            <a:ext cx="8444818" cy="1069848"/>
          </a:xfrm>
          <a:prstGeom prst="rect">
            <a:avLst/>
          </a:prstGeom>
          <a:noFill/>
          <a:ln>
            <a:noFill/>
          </a:ln>
        </p:spPr>
        <p:txBody>
          <a:bodyPr spcFirstLastPara="1" wrap="square" lIns="91425" tIns="91425" rIns="91425" bIns="91425" anchor="t" anchorCtr="0"/>
          <a:lstStyle>
            <a:lvl1pPr marL="0" marR="0" lvl="0" indent="0" algn="l" rtl="0">
              <a:lnSpc>
                <a:spcPct val="95000"/>
              </a:lnSpc>
              <a:spcBef>
                <a:spcPts val="0"/>
              </a:spcBef>
              <a:spcAft>
                <a:spcPts val="0"/>
              </a:spcAft>
              <a:buClr>
                <a:schemeClr val="dk2"/>
              </a:buClr>
              <a:buSzPts val="1400"/>
              <a:buFont typeface="Arial"/>
              <a:buNone/>
              <a:defRPr sz="2800" b="1" i="0" u="none" strike="noStrike" cap="none">
                <a:solidFill>
                  <a:schemeClr val="dk2"/>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dt" idx="10"/>
          </p:nvPr>
        </p:nvSpPr>
        <p:spPr>
          <a:xfrm>
            <a:off x="6637969" y="6221862"/>
            <a:ext cx="2133600"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a:solidFill>
                  <a:srgbClr val="000000"/>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37" name="Shape 37"/>
          <p:cNvSpPr txBox="1">
            <a:spLocks noGrp="1"/>
          </p:cNvSpPr>
          <p:nvPr>
            <p:ph type="ctrTitle"/>
          </p:nvPr>
        </p:nvSpPr>
        <p:spPr>
          <a:xfrm>
            <a:off x="473264" y="404484"/>
            <a:ext cx="7866403" cy="4709383"/>
          </a:xfrm>
          <a:prstGeom prst="rect">
            <a:avLst/>
          </a:prstGeom>
          <a:noFill/>
          <a:ln>
            <a:noFill/>
          </a:ln>
        </p:spPr>
        <p:txBody>
          <a:bodyPr spcFirstLastPara="1" wrap="square" lIns="91425" tIns="91425" rIns="91425" bIns="91425" anchor="t" anchorCtr="0"/>
          <a:lstStyle>
            <a:lvl1pPr marL="0" marR="0" lvl="0" indent="0" algn="l" rtl="0">
              <a:lnSpc>
                <a:spcPct val="106250"/>
              </a:lnSpc>
              <a:spcBef>
                <a:spcPts val="0"/>
              </a:spcBef>
              <a:spcAft>
                <a:spcPts val="0"/>
              </a:spcAft>
              <a:buClr>
                <a:schemeClr val="dk1"/>
              </a:buClr>
              <a:buSzPts val="1400"/>
              <a:buFont typeface="Arial"/>
              <a:buNone/>
              <a:defRPr sz="4800" b="1"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rotWithShape="1">
          <a:blip r:embed="rId2">
            <a:alphaModFix/>
          </a:blip>
          <a:stretch>
            <a:fillRect/>
          </a:stretch>
        </a:blipFill>
        <a:effectLst/>
      </p:bgPr>
    </p:bg>
    <p:spTree>
      <p:nvGrpSpPr>
        <p:cNvPr id="1" name="Shape 38"/>
        <p:cNvGrpSpPr/>
        <p:nvPr/>
      </p:nvGrpSpPr>
      <p:grpSpPr>
        <a:xfrm>
          <a:off x="0" y="0"/>
          <a:ext cx="0" cy="0"/>
          <a:chOff x="0" y="0"/>
          <a:chExt cx="0" cy="0"/>
        </a:xfrm>
      </p:grpSpPr>
      <p:sp>
        <p:nvSpPr>
          <p:cNvPr id="39" name="Shape 39"/>
          <p:cNvSpPr txBox="1"/>
          <p:nvPr/>
        </p:nvSpPr>
        <p:spPr>
          <a:xfrm>
            <a:off x="6637969" y="6243028"/>
            <a:ext cx="213360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a:t>
            </a:r>
            <a:endParaRPr sz="1400">
              <a:solidFill>
                <a:schemeClr val="dk1"/>
              </a:solidFill>
              <a:latin typeface="Times New Roman"/>
              <a:ea typeface="Times New Roman"/>
              <a:cs typeface="Times New Roman"/>
              <a:sym typeface="Times New Roman"/>
            </a:endParaRPr>
          </a:p>
        </p:txBody>
      </p:sp>
      <p:sp>
        <p:nvSpPr>
          <p:cNvPr id="40" name="Shape 40"/>
          <p:cNvSpPr txBox="1">
            <a:spLocks noGrp="1"/>
          </p:cNvSpPr>
          <p:nvPr>
            <p:ph type="subTitle" idx="1"/>
          </p:nvPr>
        </p:nvSpPr>
        <p:spPr>
          <a:xfrm>
            <a:off x="711803" y="3584814"/>
            <a:ext cx="7117676" cy="1151416"/>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500"/>
              <a:buFont typeface="Arial"/>
              <a:buNone/>
              <a:defRPr sz="3200" b="0" i="0" u="none" strike="noStrike" cap="none">
                <a:solidFill>
                  <a:schemeClr val="lt1"/>
                </a:solidFill>
                <a:latin typeface="Times New Roman"/>
                <a:ea typeface="Times New Roman"/>
                <a:cs typeface="Times New Roman"/>
                <a:sym typeface="Times New Roman"/>
              </a:defRPr>
            </a:lvl1pPr>
            <a:lvl2pPr marL="457200" marR="0" lvl="1" indent="0" algn="ctr" rtl="0">
              <a:spcBef>
                <a:spcPts val="672"/>
              </a:spcBef>
              <a:spcAft>
                <a:spcPts val="0"/>
              </a:spcAft>
              <a:buClr>
                <a:schemeClr val="dk1"/>
              </a:buClr>
              <a:buSzPts val="2100"/>
              <a:buFont typeface="Arial"/>
              <a:buNone/>
              <a:defRPr sz="2100" b="0" i="0" u="none" strike="noStrike" cap="none">
                <a:solidFill>
                  <a:srgbClr val="888888"/>
                </a:solidFill>
                <a:latin typeface="Times New Roman"/>
                <a:ea typeface="Times New Roman"/>
                <a:cs typeface="Times New Roman"/>
                <a:sym typeface="Times New Roman"/>
              </a:defRPr>
            </a:lvl2pPr>
            <a:lvl3pPr marL="914400" marR="0" lvl="2" indent="0" algn="ctr" rtl="0">
              <a:lnSpc>
                <a:spcPct val="100000"/>
              </a:lnSpc>
              <a:spcBef>
                <a:spcPts val="576"/>
              </a:spcBef>
              <a:spcAft>
                <a:spcPts val="0"/>
              </a:spcAft>
              <a:buClr>
                <a:schemeClr val="dk1"/>
              </a:buClr>
              <a:buSzPts val="1700"/>
              <a:buFont typeface="Arial"/>
              <a:buNone/>
              <a:defRPr sz="1700" b="0" i="0" u="none" strike="noStrike" cap="none">
                <a:solidFill>
                  <a:srgbClr val="888888"/>
                </a:solidFill>
                <a:latin typeface="Times New Roman"/>
                <a:ea typeface="Times New Roman"/>
                <a:cs typeface="Times New Roman"/>
                <a:sym typeface="Times New Roman"/>
              </a:defRPr>
            </a:lvl3pPr>
            <a:lvl4pPr marL="1371600" marR="0" lvl="3" indent="0" algn="ctr" rtl="0">
              <a:lnSpc>
                <a:spcPct val="100000"/>
              </a:lnSpc>
              <a:spcBef>
                <a:spcPts val="480"/>
              </a:spcBef>
              <a:spcAft>
                <a:spcPts val="0"/>
              </a:spcAft>
              <a:buClr>
                <a:schemeClr val="dk1"/>
              </a:buClr>
              <a:buSzPts val="1500"/>
              <a:buFont typeface="Arial"/>
              <a:buNone/>
              <a:defRPr sz="1500" b="0" i="0" u="none" strike="noStrike" cap="none">
                <a:solidFill>
                  <a:srgbClr val="888888"/>
                </a:solidFill>
                <a:latin typeface="Times New Roman"/>
                <a:ea typeface="Times New Roman"/>
                <a:cs typeface="Times New Roman"/>
                <a:sym typeface="Times New Roman"/>
              </a:defRPr>
            </a:lvl4pPr>
            <a:lvl5pPr marL="1828800" marR="0" lvl="4" indent="0" algn="ctr" rtl="0">
              <a:lnSpc>
                <a:spcPct val="140000"/>
              </a:lnSpc>
              <a:spcBef>
                <a:spcPts val="0"/>
              </a:spcBef>
              <a:spcAft>
                <a:spcPts val="0"/>
              </a:spcAft>
              <a:buClr>
                <a:srgbClr val="3CA9E0"/>
              </a:buClr>
              <a:buSzPts val="1500"/>
              <a:buFont typeface="Arial"/>
              <a:buNone/>
              <a:defRPr sz="1500" b="0" i="0" u="none" strike="noStrike" cap="none">
                <a:solidFill>
                  <a:srgbClr val="888888"/>
                </a:solidFill>
                <a:latin typeface="Times New Roman"/>
                <a:ea typeface="Times New Roman"/>
                <a:cs typeface="Times New Roman"/>
                <a:sym typeface="Times New Roman"/>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9pPr>
          </a:lstStyle>
          <a:p>
            <a:endParaRPr/>
          </a:p>
        </p:txBody>
      </p:sp>
      <p:sp>
        <p:nvSpPr>
          <p:cNvPr id="41" name="Shape 41"/>
          <p:cNvSpPr txBox="1">
            <a:spLocks noGrp="1"/>
          </p:cNvSpPr>
          <p:nvPr>
            <p:ph type="ctrTitle"/>
          </p:nvPr>
        </p:nvSpPr>
        <p:spPr>
          <a:xfrm>
            <a:off x="711803" y="588362"/>
            <a:ext cx="7117676" cy="2988919"/>
          </a:xfrm>
          <a:prstGeom prst="rect">
            <a:avLst/>
          </a:prstGeom>
          <a:noFill/>
          <a:ln>
            <a:noFill/>
          </a:ln>
        </p:spPr>
        <p:txBody>
          <a:bodyPr spcFirstLastPara="1" wrap="square" lIns="91425" tIns="91425" rIns="91425" bIns="91425" anchor="t" anchorCtr="0"/>
          <a:lstStyle>
            <a:lvl1pPr marL="0" marR="0" lvl="0" indent="0" algn="l" rtl="0">
              <a:lnSpc>
                <a:spcPct val="106250"/>
              </a:lnSpc>
              <a:spcBef>
                <a:spcPts val="0"/>
              </a:spcBef>
              <a:spcAft>
                <a:spcPts val="0"/>
              </a:spcAft>
              <a:buClr>
                <a:schemeClr val="lt1"/>
              </a:buClr>
              <a:buSzPts val="1400"/>
              <a:buFont typeface="Arial"/>
              <a:buNone/>
              <a:defRPr sz="4800" b="1" i="0" u="none" strike="noStrike" cap="none">
                <a:solidFill>
                  <a:schemeClr val="lt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rotWithShape="1">
          <a:blip r:embed="rId2">
            <a:alphaModFix/>
          </a:blip>
          <a:stretch>
            <a:fillRect/>
          </a:stretch>
        </a:blipFill>
        <a:effectLst/>
      </p:bgPr>
    </p:bg>
    <p:spTree>
      <p:nvGrpSpPr>
        <p:cNvPr id="1" name="Shape 42"/>
        <p:cNvGrpSpPr/>
        <p:nvPr/>
      </p:nvGrpSpPr>
      <p:grpSpPr>
        <a:xfrm>
          <a:off x="0" y="0"/>
          <a:ext cx="0" cy="0"/>
          <a:chOff x="0" y="0"/>
          <a:chExt cx="0" cy="0"/>
        </a:xfrm>
      </p:grpSpPr>
      <p:sp>
        <p:nvSpPr>
          <p:cNvPr id="43" name="Shape 43"/>
          <p:cNvSpPr txBox="1"/>
          <p:nvPr/>
        </p:nvSpPr>
        <p:spPr>
          <a:xfrm>
            <a:off x="6637969" y="6243028"/>
            <a:ext cx="213360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400">
                <a:solidFill>
                  <a:srgbClr val="FFFFFF"/>
                </a:solidFill>
                <a:latin typeface="Times New Roman"/>
                <a:ea typeface="Times New Roman"/>
                <a:cs typeface="Times New Roman"/>
                <a:sym typeface="Times New Roman"/>
              </a:rPr>
              <a:t>September-10-17</a:t>
            </a:r>
            <a:endParaRPr sz="1400">
              <a:solidFill>
                <a:srgbClr val="FFFFFF"/>
              </a:solidFill>
              <a:latin typeface="Times New Roman"/>
              <a:ea typeface="Times New Roman"/>
              <a:cs typeface="Times New Roman"/>
              <a:sym typeface="Times New Roman"/>
            </a:endParaRPr>
          </a:p>
        </p:txBody>
      </p:sp>
      <p:sp>
        <p:nvSpPr>
          <p:cNvPr id="44" name="Shape 44"/>
          <p:cNvSpPr txBox="1">
            <a:spLocks noGrp="1"/>
          </p:cNvSpPr>
          <p:nvPr>
            <p:ph type="subTitle" idx="1"/>
          </p:nvPr>
        </p:nvSpPr>
        <p:spPr>
          <a:xfrm>
            <a:off x="952316" y="3734158"/>
            <a:ext cx="6075765" cy="1072335"/>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500"/>
              <a:buFont typeface="Arial"/>
              <a:buNone/>
              <a:defRPr sz="3200" b="0" i="0" u="none" strike="noStrike" cap="none">
                <a:solidFill>
                  <a:schemeClr val="dk1"/>
                </a:solidFill>
                <a:latin typeface="Times New Roman"/>
                <a:ea typeface="Times New Roman"/>
                <a:cs typeface="Times New Roman"/>
                <a:sym typeface="Times New Roman"/>
              </a:defRPr>
            </a:lvl1pPr>
            <a:lvl2pPr marL="457200" marR="0" lvl="1" indent="0" algn="ctr" rtl="0">
              <a:spcBef>
                <a:spcPts val="672"/>
              </a:spcBef>
              <a:spcAft>
                <a:spcPts val="0"/>
              </a:spcAft>
              <a:buClr>
                <a:schemeClr val="dk1"/>
              </a:buClr>
              <a:buSzPts val="2100"/>
              <a:buFont typeface="Arial"/>
              <a:buNone/>
              <a:defRPr sz="2100" b="0" i="0" u="none" strike="noStrike" cap="none">
                <a:solidFill>
                  <a:srgbClr val="888888"/>
                </a:solidFill>
                <a:latin typeface="Times New Roman"/>
                <a:ea typeface="Times New Roman"/>
                <a:cs typeface="Times New Roman"/>
                <a:sym typeface="Times New Roman"/>
              </a:defRPr>
            </a:lvl2pPr>
            <a:lvl3pPr marL="914400" marR="0" lvl="2" indent="0" algn="ctr" rtl="0">
              <a:lnSpc>
                <a:spcPct val="100000"/>
              </a:lnSpc>
              <a:spcBef>
                <a:spcPts val="576"/>
              </a:spcBef>
              <a:spcAft>
                <a:spcPts val="0"/>
              </a:spcAft>
              <a:buClr>
                <a:schemeClr val="dk1"/>
              </a:buClr>
              <a:buSzPts val="1700"/>
              <a:buFont typeface="Arial"/>
              <a:buNone/>
              <a:defRPr sz="1700" b="0" i="0" u="none" strike="noStrike" cap="none">
                <a:solidFill>
                  <a:srgbClr val="888888"/>
                </a:solidFill>
                <a:latin typeface="Times New Roman"/>
                <a:ea typeface="Times New Roman"/>
                <a:cs typeface="Times New Roman"/>
                <a:sym typeface="Times New Roman"/>
              </a:defRPr>
            </a:lvl3pPr>
            <a:lvl4pPr marL="1371600" marR="0" lvl="3" indent="0" algn="ctr" rtl="0">
              <a:lnSpc>
                <a:spcPct val="100000"/>
              </a:lnSpc>
              <a:spcBef>
                <a:spcPts val="480"/>
              </a:spcBef>
              <a:spcAft>
                <a:spcPts val="0"/>
              </a:spcAft>
              <a:buClr>
                <a:schemeClr val="dk1"/>
              </a:buClr>
              <a:buSzPts val="1500"/>
              <a:buFont typeface="Arial"/>
              <a:buNone/>
              <a:defRPr sz="1500" b="0" i="0" u="none" strike="noStrike" cap="none">
                <a:solidFill>
                  <a:srgbClr val="888888"/>
                </a:solidFill>
                <a:latin typeface="Times New Roman"/>
                <a:ea typeface="Times New Roman"/>
                <a:cs typeface="Times New Roman"/>
                <a:sym typeface="Times New Roman"/>
              </a:defRPr>
            </a:lvl4pPr>
            <a:lvl5pPr marL="1828800" marR="0" lvl="4" indent="0" algn="ctr" rtl="0">
              <a:lnSpc>
                <a:spcPct val="140000"/>
              </a:lnSpc>
              <a:spcBef>
                <a:spcPts val="0"/>
              </a:spcBef>
              <a:spcAft>
                <a:spcPts val="0"/>
              </a:spcAft>
              <a:buClr>
                <a:srgbClr val="3CA9E0"/>
              </a:buClr>
              <a:buSzPts val="1500"/>
              <a:buFont typeface="Arial"/>
              <a:buNone/>
              <a:defRPr sz="1500" b="0" i="0" u="none" strike="noStrike" cap="none">
                <a:solidFill>
                  <a:srgbClr val="888888"/>
                </a:solidFill>
                <a:latin typeface="Times New Roman"/>
                <a:ea typeface="Times New Roman"/>
                <a:cs typeface="Times New Roman"/>
                <a:sym typeface="Times New Roman"/>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9pPr>
          </a:lstStyle>
          <a:p>
            <a:endParaRPr/>
          </a:p>
        </p:txBody>
      </p:sp>
      <p:sp>
        <p:nvSpPr>
          <p:cNvPr id="45" name="Shape 45"/>
          <p:cNvSpPr txBox="1">
            <a:spLocks noGrp="1"/>
          </p:cNvSpPr>
          <p:nvPr>
            <p:ph type="ctrTitle"/>
          </p:nvPr>
        </p:nvSpPr>
        <p:spPr>
          <a:xfrm>
            <a:off x="952316" y="737707"/>
            <a:ext cx="6075765" cy="2981242"/>
          </a:xfrm>
          <a:prstGeom prst="rect">
            <a:avLst/>
          </a:prstGeom>
          <a:noFill/>
          <a:ln>
            <a:noFill/>
          </a:ln>
        </p:spPr>
        <p:txBody>
          <a:bodyPr spcFirstLastPara="1" wrap="square" lIns="91425" tIns="91425" rIns="91425" bIns="91425" anchor="t" anchorCtr="0"/>
          <a:lstStyle>
            <a:lvl1pPr marL="0" marR="0" lvl="0" indent="0" algn="l" rtl="0">
              <a:lnSpc>
                <a:spcPct val="106250"/>
              </a:lnSpc>
              <a:spcBef>
                <a:spcPts val="0"/>
              </a:spcBef>
              <a:spcAft>
                <a:spcPts val="0"/>
              </a:spcAft>
              <a:buClr>
                <a:schemeClr val="dk1"/>
              </a:buClr>
              <a:buSzPts val="1400"/>
              <a:buFont typeface="Arial"/>
              <a:buNone/>
              <a:defRPr sz="4800" b="1"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4">
  <p:cSld name="Title Slide 4">
    <p:bg>
      <p:bgPr>
        <a:blipFill rotWithShape="1">
          <a:blip r:embed="rId2">
            <a:alphaModFix/>
          </a:blip>
          <a:stretch>
            <a:fillRect/>
          </a:stretch>
        </a:blipFill>
        <a:effectLst/>
      </p:bgPr>
    </p:bg>
    <p:spTree>
      <p:nvGrpSpPr>
        <p:cNvPr id="1" name="Shape 46"/>
        <p:cNvGrpSpPr/>
        <p:nvPr/>
      </p:nvGrpSpPr>
      <p:grpSpPr>
        <a:xfrm>
          <a:off x="0" y="0"/>
          <a:ext cx="0" cy="0"/>
          <a:chOff x="0" y="0"/>
          <a:chExt cx="0" cy="0"/>
        </a:xfrm>
      </p:grpSpPr>
      <p:sp>
        <p:nvSpPr>
          <p:cNvPr id="47" name="Shape 47"/>
          <p:cNvSpPr txBox="1"/>
          <p:nvPr/>
        </p:nvSpPr>
        <p:spPr>
          <a:xfrm>
            <a:off x="6637969" y="6243028"/>
            <a:ext cx="213360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CA" sz="1400">
                <a:solidFill>
                  <a:srgbClr val="FFFFFF"/>
                </a:solidFill>
                <a:latin typeface="Times New Roman"/>
                <a:ea typeface="Times New Roman"/>
                <a:cs typeface="Times New Roman"/>
                <a:sym typeface="Times New Roman"/>
              </a:rPr>
              <a:t>September-10-17</a:t>
            </a:r>
            <a:endParaRPr sz="1400">
              <a:solidFill>
                <a:srgbClr val="FFFFFF"/>
              </a:solidFill>
              <a:latin typeface="Times New Roman"/>
              <a:ea typeface="Times New Roman"/>
              <a:cs typeface="Times New Roman"/>
              <a:sym typeface="Times New Roman"/>
            </a:endParaRPr>
          </a:p>
        </p:txBody>
      </p:sp>
      <p:sp>
        <p:nvSpPr>
          <p:cNvPr id="48" name="Shape 48"/>
          <p:cNvSpPr txBox="1">
            <a:spLocks noGrp="1"/>
          </p:cNvSpPr>
          <p:nvPr>
            <p:ph type="subTitle" idx="1"/>
          </p:nvPr>
        </p:nvSpPr>
        <p:spPr>
          <a:xfrm>
            <a:off x="952316" y="3734158"/>
            <a:ext cx="6075765" cy="1072335"/>
          </a:xfrm>
          <a:prstGeom prst="rect">
            <a:avLst/>
          </a:prstGeom>
          <a:noFill/>
          <a:ln>
            <a:noFill/>
          </a:ln>
        </p:spPr>
        <p:txBody>
          <a:bodyPr spcFirstLastPara="1" wrap="square" lIns="91425" tIns="91425" rIns="91425" bIns="91425" anchor="b" anchorCtr="0"/>
          <a:lstStyle>
            <a:lvl1pPr marL="0" marR="0" lvl="0" indent="0" algn="l" rtl="0">
              <a:lnSpc>
                <a:spcPct val="90000"/>
              </a:lnSpc>
              <a:spcBef>
                <a:spcPts val="0"/>
              </a:spcBef>
              <a:spcAft>
                <a:spcPts val="0"/>
              </a:spcAft>
              <a:buClr>
                <a:schemeClr val="dk1"/>
              </a:buClr>
              <a:buSzPts val="2500"/>
              <a:buFont typeface="Arial"/>
              <a:buNone/>
              <a:defRPr sz="3200" b="0" i="0" u="none" strike="noStrike" cap="none">
                <a:solidFill>
                  <a:schemeClr val="dk1"/>
                </a:solidFill>
                <a:latin typeface="Times New Roman"/>
                <a:ea typeface="Times New Roman"/>
                <a:cs typeface="Times New Roman"/>
                <a:sym typeface="Times New Roman"/>
              </a:defRPr>
            </a:lvl1pPr>
            <a:lvl2pPr marL="457200" marR="0" lvl="1" indent="0" algn="ctr" rtl="0">
              <a:spcBef>
                <a:spcPts val="672"/>
              </a:spcBef>
              <a:spcAft>
                <a:spcPts val="0"/>
              </a:spcAft>
              <a:buClr>
                <a:schemeClr val="dk1"/>
              </a:buClr>
              <a:buSzPts val="2100"/>
              <a:buFont typeface="Arial"/>
              <a:buNone/>
              <a:defRPr sz="2100" b="0" i="0" u="none" strike="noStrike" cap="none">
                <a:solidFill>
                  <a:srgbClr val="888888"/>
                </a:solidFill>
                <a:latin typeface="Times New Roman"/>
                <a:ea typeface="Times New Roman"/>
                <a:cs typeface="Times New Roman"/>
                <a:sym typeface="Times New Roman"/>
              </a:defRPr>
            </a:lvl2pPr>
            <a:lvl3pPr marL="914400" marR="0" lvl="2" indent="0" algn="ctr" rtl="0">
              <a:lnSpc>
                <a:spcPct val="100000"/>
              </a:lnSpc>
              <a:spcBef>
                <a:spcPts val="576"/>
              </a:spcBef>
              <a:spcAft>
                <a:spcPts val="0"/>
              </a:spcAft>
              <a:buClr>
                <a:schemeClr val="dk1"/>
              </a:buClr>
              <a:buSzPts val="1700"/>
              <a:buFont typeface="Arial"/>
              <a:buNone/>
              <a:defRPr sz="1700" b="0" i="0" u="none" strike="noStrike" cap="none">
                <a:solidFill>
                  <a:srgbClr val="888888"/>
                </a:solidFill>
                <a:latin typeface="Times New Roman"/>
                <a:ea typeface="Times New Roman"/>
                <a:cs typeface="Times New Roman"/>
                <a:sym typeface="Times New Roman"/>
              </a:defRPr>
            </a:lvl3pPr>
            <a:lvl4pPr marL="1371600" marR="0" lvl="3" indent="0" algn="ctr" rtl="0">
              <a:lnSpc>
                <a:spcPct val="100000"/>
              </a:lnSpc>
              <a:spcBef>
                <a:spcPts val="480"/>
              </a:spcBef>
              <a:spcAft>
                <a:spcPts val="0"/>
              </a:spcAft>
              <a:buClr>
                <a:schemeClr val="dk1"/>
              </a:buClr>
              <a:buSzPts val="1500"/>
              <a:buFont typeface="Arial"/>
              <a:buNone/>
              <a:defRPr sz="1500" b="0" i="0" u="none" strike="noStrike" cap="none">
                <a:solidFill>
                  <a:srgbClr val="888888"/>
                </a:solidFill>
                <a:latin typeface="Times New Roman"/>
                <a:ea typeface="Times New Roman"/>
                <a:cs typeface="Times New Roman"/>
                <a:sym typeface="Times New Roman"/>
              </a:defRPr>
            </a:lvl4pPr>
            <a:lvl5pPr marL="1828800" marR="0" lvl="4" indent="0" algn="ctr" rtl="0">
              <a:lnSpc>
                <a:spcPct val="140000"/>
              </a:lnSpc>
              <a:spcBef>
                <a:spcPts val="0"/>
              </a:spcBef>
              <a:spcAft>
                <a:spcPts val="0"/>
              </a:spcAft>
              <a:buClr>
                <a:srgbClr val="3CA9E0"/>
              </a:buClr>
              <a:buSzPts val="1500"/>
              <a:buFont typeface="Arial"/>
              <a:buNone/>
              <a:defRPr sz="1500" b="0" i="0" u="none" strike="noStrike" cap="none">
                <a:solidFill>
                  <a:srgbClr val="888888"/>
                </a:solidFill>
                <a:latin typeface="Times New Roman"/>
                <a:ea typeface="Times New Roman"/>
                <a:cs typeface="Times New Roman"/>
                <a:sym typeface="Times New Roman"/>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Times New Roman"/>
                <a:ea typeface="Times New Roman"/>
                <a:cs typeface="Times New Roman"/>
                <a:sym typeface="Times New Roman"/>
              </a:defRPr>
            </a:lvl9pPr>
          </a:lstStyle>
          <a:p>
            <a:endParaRPr/>
          </a:p>
        </p:txBody>
      </p:sp>
      <p:sp>
        <p:nvSpPr>
          <p:cNvPr id="49" name="Shape 49"/>
          <p:cNvSpPr txBox="1">
            <a:spLocks noGrp="1"/>
          </p:cNvSpPr>
          <p:nvPr>
            <p:ph type="ctrTitle"/>
          </p:nvPr>
        </p:nvSpPr>
        <p:spPr>
          <a:xfrm>
            <a:off x="952316" y="737707"/>
            <a:ext cx="6075765" cy="2981242"/>
          </a:xfrm>
          <a:prstGeom prst="rect">
            <a:avLst/>
          </a:prstGeom>
          <a:noFill/>
          <a:ln>
            <a:noFill/>
          </a:ln>
        </p:spPr>
        <p:txBody>
          <a:bodyPr spcFirstLastPara="1" wrap="square" lIns="91425" tIns="91425" rIns="91425" bIns="91425" anchor="t" anchorCtr="0"/>
          <a:lstStyle>
            <a:lvl1pPr marL="0" marR="0" lvl="0" indent="0" algn="l" rtl="0">
              <a:lnSpc>
                <a:spcPct val="106250"/>
              </a:lnSpc>
              <a:spcBef>
                <a:spcPts val="0"/>
              </a:spcBef>
              <a:spcAft>
                <a:spcPts val="0"/>
              </a:spcAft>
              <a:buClr>
                <a:schemeClr val="dk1"/>
              </a:buClr>
              <a:buSzPts val="1400"/>
              <a:buFont typeface="Arial"/>
              <a:buNone/>
              <a:defRPr sz="4800" b="1" i="0" u="none" strike="noStrike" cap="none">
                <a:solidFill>
                  <a:schemeClr val="dk1"/>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 Slide 1">
  <p:cSld name="Image Slide 1">
    <p:bg>
      <p:bgPr>
        <a:blipFill rotWithShape="1">
          <a:blip r:embed="rId2">
            <a:alphaModFix/>
          </a:blip>
          <a:stretch>
            <a:fillRect/>
          </a:stretch>
        </a:blipFill>
        <a:effectLst/>
      </p:bgPr>
    </p:bg>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a:solidFill>
                  <a:schemeClr val="dk1"/>
                </a:solidFill>
                <a:latin typeface="Times New Roman"/>
                <a:ea typeface="Times New Roman"/>
                <a:cs typeface="Times New Roman"/>
                <a:sym typeface="Times New Roman"/>
              </a:defRPr>
            </a:lvl1pPr>
            <a:lvl2pPr marL="0" marR="0" lvl="1" indent="0" algn="r" rtl="0">
              <a:spcBef>
                <a:spcPts val="0"/>
              </a:spcBef>
              <a:buNone/>
              <a:defRPr sz="1400">
                <a:solidFill>
                  <a:schemeClr val="dk1"/>
                </a:solidFill>
                <a:latin typeface="Times New Roman"/>
                <a:ea typeface="Times New Roman"/>
                <a:cs typeface="Times New Roman"/>
                <a:sym typeface="Times New Roman"/>
              </a:defRPr>
            </a:lvl2pPr>
            <a:lvl3pPr marL="0" marR="0" lvl="2" indent="0" algn="r" rtl="0">
              <a:spcBef>
                <a:spcPts val="0"/>
              </a:spcBef>
              <a:buNone/>
              <a:defRPr sz="1400">
                <a:solidFill>
                  <a:schemeClr val="dk1"/>
                </a:solidFill>
                <a:latin typeface="Times New Roman"/>
                <a:ea typeface="Times New Roman"/>
                <a:cs typeface="Times New Roman"/>
                <a:sym typeface="Times New Roman"/>
              </a:defRPr>
            </a:lvl3pPr>
            <a:lvl4pPr marL="0" marR="0" lvl="3" indent="0" algn="r" rtl="0">
              <a:spcBef>
                <a:spcPts val="0"/>
              </a:spcBef>
              <a:buNone/>
              <a:defRPr sz="1400">
                <a:solidFill>
                  <a:schemeClr val="dk1"/>
                </a:solidFill>
                <a:latin typeface="Times New Roman"/>
                <a:ea typeface="Times New Roman"/>
                <a:cs typeface="Times New Roman"/>
                <a:sym typeface="Times New Roman"/>
              </a:defRPr>
            </a:lvl4pPr>
            <a:lvl5pPr marL="0" marR="0" lvl="4" indent="0" algn="r" rtl="0">
              <a:spcBef>
                <a:spcPts val="0"/>
              </a:spcBef>
              <a:buNone/>
              <a:defRPr sz="1400">
                <a:solidFill>
                  <a:schemeClr val="dk1"/>
                </a:solidFill>
                <a:latin typeface="Times New Roman"/>
                <a:ea typeface="Times New Roman"/>
                <a:cs typeface="Times New Roman"/>
                <a:sym typeface="Times New Roman"/>
              </a:defRPr>
            </a:lvl5pPr>
            <a:lvl6pPr marL="0" marR="0" lvl="5" indent="0" algn="r" rtl="0">
              <a:spcBef>
                <a:spcPts val="0"/>
              </a:spcBef>
              <a:buNone/>
              <a:defRPr sz="1400">
                <a:solidFill>
                  <a:schemeClr val="dk1"/>
                </a:solidFill>
                <a:latin typeface="Times New Roman"/>
                <a:ea typeface="Times New Roman"/>
                <a:cs typeface="Times New Roman"/>
                <a:sym typeface="Times New Roman"/>
              </a:defRPr>
            </a:lvl6pPr>
            <a:lvl7pPr marL="0" marR="0" lvl="6" indent="0" algn="r" rtl="0">
              <a:spcBef>
                <a:spcPts val="0"/>
              </a:spcBef>
              <a:buNone/>
              <a:defRPr sz="1400">
                <a:solidFill>
                  <a:schemeClr val="dk1"/>
                </a:solidFill>
                <a:latin typeface="Times New Roman"/>
                <a:ea typeface="Times New Roman"/>
                <a:cs typeface="Times New Roman"/>
                <a:sym typeface="Times New Roman"/>
              </a:defRPr>
            </a:lvl7pPr>
            <a:lvl8pPr marL="0" marR="0" lvl="7" indent="0" algn="r" rtl="0">
              <a:spcBef>
                <a:spcPts val="0"/>
              </a:spcBef>
              <a:buNone/>
              <a:defRPr sz="1400">
                <a:solidFill>
                  <a:schemeClr val="dk1"/>
                </a:solidFill>
                <a:latin typeface="Times New Roman"/>
                <a:ea typeface="Times New Roman"/>
                <a:cs typeface="Times New Roman"/>
                <a:sym typeface="Times New Roman"/>
              </a:defRPr>
            </a:lvl8pPr>
            <a:lvl9pPr marL="0" marR="0" lvl="8" indent="0" algn="r" rtl="0">
              <a:spcBef>
                <a:spcPts val="0"/>
              </a:spcBef>
              <a:buNone/>
              <a:defRPr sz="1400">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52" name="Shape 52"/>
          <p:cNvSpPr txBox="1">
            <a:spLocks noGrp="1"/>
          </p:cNvSpPr>
          <p:nvPr>
            <p:ph type="dt" idx="10"/>
          </p:nvPr>
        </p:nvSpPr>
        <p:spPr>
          <a:xfrm>
            <a:off x="5725577" y="6155267"/>
            <a:ext cx="2622549"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53" name="Shape 53"/>
          <p:cNvSpPr>
            <a:spLocks noGrp="1"/>
          </p:cNvSpPr>
          <p:nvPr>
            <p:ph type="pic" idx="2"/>
          </p:nvPr>
        </p:nvSpPr>
        <p:spPr>
          <a:xfrm>
            <a:off x="-11152" y="-7340"/>
            <a:ext cx="9155151" cy="5726459"/>
          </a:xfrm>
          <a:prstGeom prst="rect">
            <a:avLst/>
          </a:prstGeom>
          <a:solidFill>
            <a:srgbClr val="D8D8D8"/>
          </a:solidFill>
          <a:ln>
            <a:noFill/>
          </a:ln>
        </p:spPr>
        <p:txBody>
          <a:bodyPr spcFirstLastPara="1" wrap="square" lIns="91425" tIns="91425" rIns="91425" bIns="91425" anchor="ctr" anchorCtr="0"/>
          <a:lstStyle>
            <a:lvl1pPr marL="230400" marR="0" lvl="0" indent="-230400" algn="ctr" rtl="0">
              <a:spcBef>
                <a:spcPts val="300"/>
              </a:spcBef>
              <a:spcAft>
                <a:spcPts val="0"/>
              </a:spcAft>
              <a:buClr>
                <a:schemeClr val="dk1"/>
              </a:buClr>
              <a:buSzPts val="1400"/>
              <a:buFont typeface="Arial"/>
              <a:buNone/>
              <a:defRPr sz="1500" b="0" i="0" u="none" strike="noStrike" cap="none">
                <a:solidFill>
                  <a:srgbClr val="646464"/>
                </a:solidFill>
                <a:latin typeface="Times New Roman"/>
                <a:ea typeface="Times New Roman"/>
                <a:cs typeface="Times New Roman"/>
                <a:sym typeface="Times New Roman"/>
              </a:defRPr>
            </a:lvl1pPr>
            <a:lvl2pPr marL="457200" marR="0" lvl="1" indent="-24130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687600" marR="0" lvl="2" indent="-230399"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914400" marR="0" lvl="3" indent="-24130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914400" marR="0" lvl="4" indent="-22860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400" b="0" i="0" u="none" strike="noStrike" cap="none">
                <a:solidFill>
                  <a:schemeClr val="dk1"/>
                </a:solidFill>
                <a:latin typeface="Times New Roman"/>
                <a:ea typeface="Times New Roman"/>
                <a:cs typeface="Times New Roman"/>
                <a:sym typeface="Times New Roman"/>
              </a:defRPr>
            </a:lvl1pPr>
            <a:lvl2pPr marL="0" marR="0" lvl="1" indent="0" algn="r" rtl="0">
              <a:spcBef>
                <a:spcPts val="0"/>
              </a:spcBef>
              <a:buNone/>
              <a:defRPr sz="1400" b="0" i="0" u="none" strike="noStrike" cap="none">
                <a:solidFill>
                  <a:schemeClr val="dk1"/>
                </a:solidFill>
                <a:latin typeface="Times New Roman"/>
                <a:ea typeface="Times New Roman"/>
                <a:cs typeface="Times New Roman"/>
                <a:sym typeface="Times New Roman"/>
              </a:defRPr>
            </a:lvl2pPr>
            <a:lvl3pPr marL="0" marR="0" lvl="2" indent="0" algn="r" rtl="0">
              <a:spcBef>
                <a:spcPts val="0"/>
              </a:spcBef>
              <a:buNone/>
              <a:defRPr sz="1400" b="0" i="0" u="none" strike="noStrike" cap="none">
                <a:solidFill>
                  <a:schemeClr val="dk1"/>
                </a:solidFill>
                <a:latin typeface="Times New Roman"/>
                <a:ea typeface="Times New Roman"/>
                <a:cs typeface="Times New Roman"/>
                <a:sym typeface="Times New Roman"/>
              </a:defRPr>
            </a:lvl3pPr>
            <a:lvl4pPr marL="0" marR="0" lvl="3" indent="0" algn="r" rtl="0">
              <a:spcBef>
                <a:spcPts val="0"/>
              </a:spcBef>
              <a:buNone/>
              <a:defRPr sz="1400" b="0" i="0" u="none" strike="noStrike" cap="none">
                <a:solidFill>
                  <a:schemeClr val="dk1"/>
                </a:solidFill>
                <a:latin typeface="Times New Roman"/>
                <a:ea typeface="Times New Roman"/>
                <a:cs typeface="Times New Roman"/>
                <a:sym typeface="Times New Roman"/>
              </a:defRPr>
            </a:lvl4pPr>
            <a:lvl5pPr marL="0" marR="0" lvl="4" indent="0" algn="r" rtl="0">
              <a:spcBef>
                <a:spcPts val="0"/>
              </a:spcBef>
              <a:buNone/>
              <a:defRPr sz="1400" b="0" i="0" u="none" strike="noStrike" cap="none">
                <a:solidFill>
                  <a:schemeClr val="dk1"/>
                </a:solidFill>
                <a:latin typeface="Times New Roman"/>
                <a:ea typeface="Times New Roman"/>
                <a:cs typeface="Times New Roman"/>
                <a:sym typeface="Times New Roman"/>
              </a:defRPr>
            </a:lvl5pPr>
            <a:lvl6pPr marL="0" marR="0" lvl="5" indent="0" algn="r" rtl="0">
              <a:spcBef>
                <a:spcPts val="0"/>
              </a:spcBef>
              <a:buNone/>
              <a:defRPr sz="1400" b="0" i="0" u="none" strike="noStrike" cap="none">
                <a:solidFill>
                  <a:schemeClr val="dk1"/>
                </a:solidFill>
                <a:latin typeface="Times New Roman"/>
                <a:ea typeface="Times New Roman"/>
                <a:cs typeface="Times New Roman"/>
                <a:sym typeface="Times New Roman"/>
              </a:defRPr>
            </a:lvl6pPr>
            <a:lvl7pPr marL="0" marR="0" lvl="6" indent="0" algn="r" rtl="0">
              <a:spcBef>
                <a:spcPts val="0"/>
              </a:spcBef>
              <a:buNone/>
              <a:defRPr sz="1400" b="0" i="0" u="none" strike="noStrike" cap="none">
                <a:solidFill>
                  <a:schemeClr val="dk1"/>
                </a:solidFill>
                <a:latin typeface="Times New Roman"/>
                <a:ea typeface="Times New Roman"/>
                <a:cs typeface="Times New Roman"/>
                <a:sym typeface="Times New Roman"/>
              </a:defRPr>
            </a:lvl7pPr>
            <a:lvl8pPr marL="0" marR="0" lvl="7" indent="0" algn="r" rtl="0">
              <a:spcBef>
                <a:spcPts val="0"/>
              </a:spcBef>
              <a:buNone/>
              <a:defRPr sz="1400" b="0" i="0" u="none" strike="noStrike" cap="none">
                <a:solidFill>
                  <a:schemeClr val="dk1"/>
                </a:solidFill>
                <a:latin typeface="Times New Roman"/>
                <a:ea typeface="Times New Roman"/>
                <a:cs typeface="Times New Roman"/>
                <a:sym typeface="Times New Roman"/>
              </a:defRPr>
            </a:lvl8pPr>
            <a:lvl9pPr marL="0" marR="0" lvl="8" indent="0" algn="r" rtl="0">
              <a:spcBef>
                <a:spcPts val="0"/>
              </a:spcBef>
              <a:buNone/>
              <a:defRPr sz="1400" b="0" i="0" u="none" strike="noStrike" cap="none">
                <a:solidFill>
                  <a:schemeClr val="dk1"/>
                </a:solidFill>
                <a:latin typeface="Times New Roman"/>
                <a:ea typeface="Times New Roman"/>
                <a:cs typeface="Times New Roman"/>
                <a:sym typeface="Times New Roman"/>
              </a:defRPr>
            </a:lvl9pPr>
          </a:lstStyle>
          <a:p>
            <a:pPr marL="0" lvl="0" indent="0">
              <a:spcBef>
                <a:spcPts val="0"/>
              </a:spcBef>
              <a:spcAft>
                <a:spcPts val="0"/>
              </a:spcAft>
              <a:buNone/>
            </a:pPr>
            <a:fld id="{00000000-1234-1234-1234-123412341234}" type="slidenum">
              <a:rPr lang="en-CA"/>
              <a:t>‹#›</a:t>
            </a:fld>
            <a:endParaRPr/>
          </a:p>
        </p:txBody>
      </p:sp>
      <p:sp>
        <p:nvSpPr>
          <p:cNvPr id="11" name="Shape 11"/>
          <p:cNvSpPr txBox="1">
            <a:spLocks noGrp="1"/>
          </p:cNvSpPr>
          <p:nvPr>
            <p:ph type="dt" idx="10"/>
          </p:nvPr>
        </p:nvSpPr>
        <p:spPr>
          <a:xfrm>
            <a:off x="5736167" y="6155267"/>
            <a:ext cx="2400299" cy="365125"/>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14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spcAft>
                <a:spcPts val="0"/>
              </a:spcAft>
              <a:buSzPts val="1400"/>
              <a:buNone/>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2" name="Shape 12"/>
          <p:cNvSpPr txBox="1">
            <a:spLocks noGrp="1"/>
          </p:cNvSpPr>
          <p:nvPr>
            <p:ph type="body" idx="1"/>
          </p:nvPr>
        </p:nvSpPr>
        <p:spPr>
          <a:xfrm>
            <a:off x="365568" y="1472184"/>
            <a:ext cx="8444818" cy="4212639"/>
          </a:xfrm>
          <a:prstGeom prst="rect">
            <a:avLst/>
          </a:prstGeom>
          <a:noFill/>
          <a:ln>
            <a:noFill/>
          </a:ln>
        </p:spPr>
        <p:txBody>
          <a:bodyPr spcFirstLastPara="1" wrap="square" lIns="91425" tIns="91425" rIns="91425" bIns="91425" anchor="t" anchorCtr="0"/>
          <a:lstStyle>
            <a:lvl1pPr marL="457200" marR="0" lvl="0" indent="-387350" algn="l" rtl="0">
              <a:spcBef>
                <a:spcPts val="500"/>
              </a:spcBef>
              <a:spcAft>
                <a:spcPts val="0"/>
              </a:spcAft>
              <a:buClr>
                <a:schemeClr val="dk1"/>
              </a:buClr>
              <a:buSzPts val="2500"/>
              <a:buFont typeface="Arial"/>
              <a:buChar char="•"/>
              <a:defRPr sz="2500" b="0" i="0" u="none" strike="noStrike" cap="none">
                <a:solidFill>
                  <a:schemeClr val="dk1"/>
                </a:solidFill>
                <a:latin typeface="Times New Roman"/>
                <a:ea typeface="Times New Roman"/>
                <a:cs typeface="Times New Roman"/>
                <a:sym typeface="Times New Roman"/>
              </a:defRPr>
            </a:lvl1pPr>
            <a:lvl2pPr marL="914400" marR="0" lvl="1" indent="-361950" algn="l" rtl="0">
              <a:spcBef>
                <a:spcPts val="672"/>
              </a:spcBef>
              <a:spcAft>
                <a:spcPts val="0"/>
              </a:spcAft>
              <a:buClr>
                <a:schemeClr val="dk1"/>
              </a:buClr>
              <a:buSzPts val="2100"/>
              <a:buFont typeface="Arial"/>
              <a:buChar char="•"/>
              <a:defRPr sz="2100" b="0" i="0" u="none" strike="noStrike" cap="none">
                <a:solidFill>
                  <a:schemeClr val="dk1"/>
                </a:solidFill>
                <a:latin typeface="Times New Roman"/>
                <a:ea typeface="Times New Roman"/>
                <a:cs typeface="Times New Roman"/>
                <a:sym typeface="Times New Roman"/>
              </a:defRPr>
            </a:lvl2pPr>
            <a:lvl3pPr marL="1371600" marR="0" lvl="2" indent="-336550" algn="l" rtl="0">
              <a:lnSpc>
                <a:spcPct val="100000"/>
              </a:lnSpc>
              <a:spcBef>
                <a:spcPts val="576"/>
              </a:spcBef>
              <a:spcAft>
                <a:spcPts val="0"/>
              </a:spcAft>
              <a:buClr>
                <a:schemeClr val="dk1"/>
              </a:buClr>
              <a:buSzPts val="1700"/>
              <a:buFont typeface="Arial"/>
              <a:buChar char="•"/>
              <a:defRPr sz="1700" b="0" i="0" u="none" strike="noStrike" cap="none">
                <a:solidFill>
                  <a:schemeClr val="dk1"/>
                </a:solidFill>
                <a:latin typeface="Times New Roman"/>
                <a:ea typeface="Times New Roman"/>
                <a:cs typeface="Times New Roman"/>
                <a:sym typeface="Times New Roman"/>
              </a:defRPr>
            </a:lvl3pPr>
            <a:lvl4pPr marL="1828800" marR="0" lvl="3" indent="-323850" algn="l" rtl="0">
              <a:lnSpc>
                <a:spcPct val="100000"/>
              </a:lnSpc>
              <a:spcBef>
                <a:spcPts val="480"/>
              </a:spcBef>
              <a:spcAft>
                <a:spcPts val="0"/>
              </a:spcAft>
              <a:buClr>
                <a:schemeClr val="dk1"/>
              </a:buClr>
              <a:buSzPts val="1500"/>
              <a:buFont typeface="Arial"/>
              <a:buChar char="•"/>
              <a:defRPr sz="1500" b="0" i="0" u="none" strike="noStrike" cap="none">
                <a:solidFill>
                  <a:schemeClr val="dk1"/>
                </a:solidFill>
                <a:latin typeface="Times New Roman"/>
                <a:ea typeface="Times New Roman"/>
                <a:cs typeface="Times New Roman"/>
                <a:sym typeface="Times New Roman"/>
              </a:defRPr>
            </a:lvl4pPr>
            <a:lvl5pPr marL="2286000" marR="0" lvl="4" indent="-323850" algn="l" rtl="0">
              <a:lnSpc>
                <a:spcPct val="140000"/>
              </a:lnSpc>
              <a:spcBef>
                <a:spcPts val="0"/>
              </a:spcBef>
              <a:spcAft>
                <a:spcPts val="0"/>
              </a:spcAft>
              <a:buClr>
                <a:srgbClr val="3CA9E0"/>
              </a:buClr>
              <a:buSzPts val="1500"/>
              <a:buFont typeface="Arial"/>
              <a:buChar char="•"/>
              <a:defRPr sz="1500" b="0" i="0" u="none" strike="noStrike" cap="none">
                <a:solidFill>
                  <a:srgbClr val="646464"/>
                </a:solidFill>
                <a:latin typeface="Times New Roman"/>
                <a:ea typeface="Times New Roman"/>
                <a:cs typeface="Times New Roman"/>
                <a:sym typeface="Times New Roman"/>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13" name="Shape 13"/>
          <p:cNvSpPr txBox="1">
            <a:spLocks noGrp="1"/>
          </p:cNvSpPr>
          <p:nvPr>
            <p:ph type="title"/>
          </p:nvPr>
        </p:nvSpPr>
        <p:spPr>
          <a:xfrm>
            <a:off x="365568" y="392415"/>
            <a:ext cx="8444818" cy="1069848"/>
          </a:xfrm>
          <a:prstGeom prst="rect">
            <a:avLst/>
          </a:prstGeom>
          <a:noFill/>
          <a:ln>
            <a:noFill/>
          </a:ln>
        </p:spPr>
        <p:txBody>
          <a:bodyPr spcFirstLastPara="1" wrap="square" lIns="91425" tIns="91425" rIns="91425" bIns="91425" anchor="t" anchorCtr="0"/>
          <a:lstStyle>
            <a:lvl1pPr marL="0" marR="0" lvl="0" indent="0" algn="l" rtl="0">
              <a:lnSpc>
                <a:spcPct val="95000"/>
              </a:lnSpc>
              <a:spcBef>
                <a:spcPts val="0"/>
              </a:spcBef>
              <a:spcAft>
                <a:spcPts val="0"/>
              </a:spcAft>
              <a:buClr>
                <a:schemeClr val="dk2"/>
              </a:buClr>
              <a:buSzPts val="1400"/>
              <a:buFont typeface="Arial"/>
              <a:buNone/>
              <a:defRPr sz="2800" b="1" i="0" u="none" strike="noStrike" cap="none">
                <a:solidFill>
                  <a:schemeClr val="dk2"/>
                </a:solidFill>
                <a:latin typeface="Arial"/>
                <a:ea typeface="Arial"/>
                <a:cs typeface="Arial"/>
                <a:sym typeface="Arial"/>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subTitle" idx="1"/>
          </p:nvPr>
        </p:nvSpPr>
        <p:spPr>
          <a:xfrm>
            <a:off x="1483680" y="2770632"/>
            <a:ext cx="5946927" cy="2366163"/>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rgbClr val="000000"/>
              </a:buClr>
              <a:buFont typeface="Arial"/>
              <a:buNone/>
            </a:pPr>
            <a:r>
              <a:rPr lang="en-CA" sz="1530" b="0" i="0" u="none" strike="noStrike" cap="none">
                <a:solidFill>
                  <a:schemeClr val="dk1"/>
                </a:solidFill>
                <a:latin typeface="Times New Roman"/>
                <a:ea typeface="Times New Roman"/>
                <a:cs typeface="Times New Roman"/>
                <a:sym typeface="Times New Roman"/>
              </a:rPr>
              <a:t>Thesis presentation by, </a:t>
            </a:r>
            <a:endParaRPr/>
          </a:p>
          <a:p>
            <a:pPr marL="0" marR="0" lvl="0" indent="0" algn="ctr" rtl="0">
              <a:lnSpc>
                <a:spcPct val="150000"/>
              </a:lnSpc>
              <a:spcBef>
                <a:spcPts val="306"/>
              </a:spcBef>
              <a:spcAft>
                <a:spcPts val="0"/>
              </a:spcAft>
              <a:buClr>
                <a:srgbClr val="000000"/>
              </a:buClr>
              <a:buFont typeface="Arial"/>
              <a:buNone/>
            </a:pPr>
            <a:r>
              <a:rPr lang="en-CA" sz="1530" b="1" i="0" u="none" strike="noStrike" cap="none">
                <a:solidFill>
                  <a:schemeClr val="dk1"/>
                </a:solidFill>
                <a:latin typeface="Times New Roman"/>
                <a:ea typeface="Times New Roman"/>
                <a:cs typeface="Times New Roman"/>
                <a:sym typeface="Times New Roman"/>
              </a:rPr>
              <a:t>Seyyedomid Badretale</a:t>
            </a:r>
            <a:endParaRPr/>
          </a:p>
          <a:p>
            <a:pPr marL="0" marR="0" lvl="0" indent="0" algn="l" rtl="0">
              <a:lnSpc>
                <a:spcPct val="80000"/>
              </a:lnSpc>
              <a:spcBef>
                <a:spcPts val="170"/>
              </a:spcBef>
              <a:spcAft>
                <a:spcPts val="0"/>
              </a:spcAft>
              <a:buClr>
                <a:srgbClr val="000000"/>
              </a:buClr>
              <a:buFont typeface="Arial"/>
              <a:buNone/>
            </a:pPr>
            <a:r>
              <a:rPr lang="en-CA" sz="850" b="1" i="0" u="none" strike="noStrike" cap="none">
                <a:solidFill>
                  <a:srgbClr val="000000"/>
                </a:solidFill>
                <a:latin typeface="Times New Roman"/>
                <a:ea typeface="Times New Roman"/>
                <a:cs typeface="Times New Roman"/>
                <a:sym typeface="Times New Roman"/>
              </a:rPr>
              <a:t>	</a:t>
            </a:r>
            <a:endParaRPr/>
          </a:p>
          <a:p>
            <a:pPr marL="0" marR="0" lvl="0" indent="0" algn="ctr" rtl="0">
              <a:lnSpc>
                <a:spcPct val="80000"/>
              </a:lnSpc>
              <a:spcBef>
                <a:spcPts val="255"/>
              </a:spcBef>
              <a:spcAft>
                <a:spcPts val="0"/>
              </a:spcAft>
              <a:buClr>
                <a:srgbClr val="000000"/>
              </a:buClr>
              <a:buFont typeface="Arial"/>
              <a:buNone/>
            </a:pPr>
            <a:r>
              <a:rPr lang="en-CA" sz="1275" b="0" i="0" u="none" strike="noStrike" cap="none">
                <a:solidFill>
                  <a:schemeClr val="dk1"/>
                </a:solidFill>
                <a:latin typeface="Times New Roman"/>
                <a:ea typeface="Times New Roman"/>
                <a:cs typeface="Times New Roman"/>
                <a:sym typeface="Times New Roman"/>
              </a:rPr>
              <a:t>Supervisor:	</a:t>
            </a:r>
            <a:endParaRPr/>
          </a:p>
          <a:p>
            <a:pPr marL="0" marR="0" lvl="0" indent="0" algn="ctr" rtl="0">
              <a:lnSpc>
                <a:spcPct val="80000"/>
              </a:lnSpc>
              <a:spcBef>
                <a:spcPts val="272"/>
              </a:spcBef>
              <a:spcAft>
                <a:spcPts val="0"/>
              </a:spcAft>
              <a:buClr>
                <a:srgbClr val="000000"/>
              </a:buClr>
              <a:buFont typeface="Arial"/>
              <a:buNone/>
            </a:pPr>
            <a:r>
              <a:rPr lang="en-CA" sz="1360" b="1" i="0" u="none" strike="noStrike" cap="none">
                <a:solidFill>
                  <a:schemeClr val="dk1"/>
                </a:solidFill>
                <a:latin typeface="Times New Roman"/>
                <a:ea typeface="Times New Roman"/>
                <a:cs typeface="Times New Roman"/>
                <a:sym typeface="Times New Roman"/>
              </a:rPr>
              <a:t>Dr. J. Alirezaie</a:t>
            </a:r>
            <a:endParaRPr sz="1360" b="1" i="0" u="none" strike="noStrike" cap="none">
              <a:solidFill>
                <a:schemeClr val="dk1"/>
              </a:solidFill>
              <a:latin typeface="Times New Roman"/>
              <a:ea typeface="Times New Roman"/>
              <a:cs typeface="Times New Roman"/>
              <a:sym typeface="Times New Roman"/>
            </a:endParaRPr>
          </a:p>
          <a:p>
            <a:pPr marL="0" marR="0" lvl="0" indent="0" algn="l" rtl="0">
              <a:lnSpc>
                <a:spcPct val="80000"/>
              </a:lnSpc>
              <a:spcBef>
                <a:spcPts val="425"/>
              </a:spcBef>
              <a:spcAft>
                <a:spcPts val="0"/>
              </a:spcAft>
              <a:buClr>
                <a:schemeClr val="dk1"/>
              </a:buClr>
              <a:buFont typeface="Arial"/>
              <a:buNone/>
            </a:pPr>
            <a:endParaRPr sz="2125" b="0" i="0" u="none" strike="noStrike" cap="none">
              <a:solidFill>
                <a:schemeClr val="dk1"/>
              </a:solidFill>
              <a:latin typeface="Times New Roman"/>
              <a:ea typeface="Times New Roman"/>
              <a:cs typeface="Times New Roman"/>
              <a:sym typeface="Times New Roman"/>
            </a:endParaRPr>
          </a:p>
          <a:p>
            <a:pPr marL="0" marR="0" lvl="0" indent="0" algn="l" rtl="0">
              <a:lnSpc>
                <a:spcPct val="80000"/>
              </a:lnSpc>
              <a:spcBef>
                <a:spcPts val="425"/>
              </a:spcBef>
              <a:spcAft>
                <a:spcPts val="0"/>
              </a:spcAft>
              <a:buClr>
                <a:schemeClr val="dk1"/>
              </a:buClr>
              <a:buFont typeface="Arial"/>
              <a:buNone/>
            </a:pPr>
            <a:endParaRPr sz="2125" b="0" i="0" u="none" strike="noStrike" cap="none">
              <a:solidFill>
                <a:schemeClr val="dk1"/>
              </a:solidFill>
              <a:latin typeface="Times New Roman"/>
              <a:ea typeface="Times New Roman"/>
              <a:cs typeface="Times New Roman"/>
              <a:sym typeface="Times New Roman"/>
            </a:endParaRPr>
          </a:p>
          <a:p>
            <a:pPr marL="0" marR="0" lvl="0" indent="0" algn="l" rtl="0">
              <a:lnSpc>
                <a:spcPct val="80000"/>
              </a:lnSpc>
              <a:spcBef>
                <a:spcPts val="425"/>
              </a:spcBef>
              <a:spcAft>
                <a:spcPts val="0"/>
              </a:spcAft>
              <a:buClr>
                <a:schemeClr val="dk1"/>
              </a:buClr>
              <a:buFont typeface="Arial"/>
              <a:buNone/>
            </a:pPr>
            <a:r>
              <a:rPr lang="en-CA" sz="2125" b="0" i="0" u="none" strike="noStrike" cap="none">
                <a:solidFill>
                  <a:schemeClr val="dk1"/>
                </a:solidFill>
                <a:latin typeface="Times New Roman"/>
                <a:ea typeface="Times New Roman"/>
                <a:cs typeface="Times New Roman"/>
                <a:sym typeface="Times New Roman"/>
              </a:rPr>
              <a:t>				</a:t>
            </a:r>
            <a:endParaRPr/>
          </a:p>
          <a:p>
            <a:pPr marL="0" marR="0" lvl="0" indent="0" algn="l" rtl="0">
              <a:lnSpc>
                <a:spcPct val="80000"/>
              </a:lnSpc>
              <a:spcBef>
                <a:spcPts val="425"/>
              </a:spcBef>
              <a:spcAft>
                <a:spcPts val="0"/>
              </a:spcAft>
              <a:buClr>
                <a:schemeClr val="dk1"/>
              </a:buClr>
              <a:buFont typeface="Arial"/>
              <a:buNone/>
            </a:pPr>
            <a:endParaRPr sz="2125" b="0" i="0" u="none" strike="noStrike" cap="none">
              <a:solidFill>
                <a:schemeClr val="dk1"/>
              </a:solidFill>
              <a:latin typeface="Times New Roman"/>
              <a:ea typeface="Times New Roman"/>
              <a:cs typeface="Times New Roman"/>
              <a:sym typeface="Times New Roman"/>
            </a:endParaRPr>
          </a:p>
        </p:txBody>
      </p:sp>
      <p:sp>
        <p:nvSpPr>
          <p:cNvPr id="75" name="Shape 75"/>
          <p:cNvSpPr txBox="1">
            <a:spLocks noGrp="1"/>
          </p:cNvSpPr>
          <p:nvPr>
            <p:ph type="ctrTitle"/>
          </p:nvPr>
        </p:nvSpPr>
        <p:spPr>
          <a:xfrm>
            <a:off x="998196" y="822917"/>
            <a:ext cx="6917894" cy="1387785"/>
          </a:xfrm>
          <a:prstGeom prst="rect">
            <a:avLst/>
          </a:prstGeom>
          <a:noFill/>
          <a:ln>
            <a:noFill/>
          </a:ln>
        </p:spPr>
        <p:txBody>
          <a:bodyPr spcFirstLastPara="1" wrap="square" lIns="91425" tIns="45700" rIns="91425" bIns="45700" anchor="t" anchorCtr="0">
            <a:noAutofit/>
          </a:bodyPr>
          <a:lstStyle/>
          <a:p>
            <a:pPr marL="0" marR="0" lvl="0" indent="0" algn="ctr" rtl="0">
              <a:lnSpc>
                <a:spcPct val="255000"/>
              </a:lnSpc>
              <a:spcBef>
                <a:spcPts val="0"/>
              </a:spcBef>
              <a:spcAft>
                <a:spcPts val="0"/>
              </a:spcAft>
              <a:buClr>
                <a:srgbClr val="000000"/>
              </a:buClr>
              <a:buFont typeface="Times New Roman"/>
              <a:buNone/>
            </a:pPr>
            <a:r>
              <a:rPr lang="en-CA" sz="2000" b="1" i="0" u="none" strike="noStrike" cap="none">
                <a:solidFill>
                  <a:srgbClr val="000000"/>
                </a:solidFill>
                <a:latin typeface="Times New Roman"/>
                <a:ea typeface="Times New Roman"/>
                <a:cs typeface="Times New Roman"/>
                <a:sym typeface="Times New Roman"/>
              </a:rPr>
              <a:t>Design and implementation of Convolutional Neural Networks for Low-Dose CT Image Noise Reduction</a:t>
            </a:r>
            <a:endParaRPr sz="2000" b="1"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10</a:t>
            </a:fld>
            <a:endParaRPr sz="1400">
              <a:solidFill>
                <a:schemeClr val="dk1"/>
              </a:solidFill>
              <a:latin typeface="Times New Roman"/>
              <a:ea typeface="Times New Roman"/>
              <a:cs typeface="Times New Roman"/>
              <a:sym typeface="Times New Roman"/>
            </a:endParaRPr>
          </a:p>
        </p:txBody>
      </p:sp>
      <p:sp>
        <p:nvSpPr>
          <p:cNvPr id="166" name="Shape 166"/>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pic>
        <p:nvPicPr>
          <p:cNvPr id="167" name="Shape 167" descr="A screenshot of a cell phone&#10;&#10;Description generated with very high confidence"/>
          <p:cNvPicPr preferRelativeResize="0">
            <a:picLocks noGrp="1"/>
          </p:cNvPicPr>
          <p:nvPr>
            <p:ph type="pic" idx="2"/>
          </p:nvPr>
        </p:nvPicPr>
        <p:blipFill rotWithShape="1">
          <a:blip r:embed="rId3">
            <a:alphaModFix/>
          </a:blip>
          <a:srcRect l="3900" r="3899"/>
          <a:stretch/>
        </p:blipFill>
        <p:spPr>
          <a:xfrm>
            <a:off x="5397354" y="1465538"/>
            <a:ext cx="3530889" cy="4689727"/>
          </a:xfrm>
          <a:prstGeom prst="round2DiagRect">
            <a:avLst>
              <a:gd name="adj1" fmla="val 16667"/>
              <a:gd name="adj2" fmla="val 0"/>
            </a:avLst>
          </a:prstGeom>
          <a:solidFill>
            <a:srgbClr val="D8D8D8"/>
          </a:solid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grpSp>
        <p:nvGrpSpPr>
          <p:cNvPr id="168" name="Shape 168"/>
          <p:cNvGrpSpPr/>
          <p:nvPr/>
        </p:nvGrpSpPr>
        <p:grpSpPr>
          <a:xfrm>
            <a:off x="149368" y="1465596"/>
            <a:ext cx="3939747" cy="4431769"/>
            <a:chOff x="0" y="0"/>
            <a:chExt cx="3939747" cy="4431769"/>
          </a:xfrm>
        </p:grpSpPr>
        <p:sp>
          <p:nvSpPr>
            <p:cNvPr id="169" name="Shape 169"/>
            <p:cNvSpPr/>
            <p:nvPr/>
          </p:nvSpPr>
          <p:spPr>
            <a:xfrm>
              <a:off x="0" y="0"/>
              <a:ext cx="3348785" cy="1329531"/>
            </a:xfrm>
            <a:prstGeom prst="roundRect">
              <a:avLst>
                <a:gd name="adj" fmla="val 10000"/>
              </a:avLst>
            </a:prstGeom>
            <a:gradFill>
              <a:gsLst>
                <a:gs pos="0">
                  <a:srgbClr val="D56D00"/>
                </a:gs>
                <a:gs pos="80000">
                  <a:srgbClr val="FF9000"/>
                </a:gs>
                <a:gs pos="100000">
                  <a:srgbClr val="FF9100"/>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txBox="1"/>
            <p:nvPr/>
          </p:nvSpPr>
          <p:spPr>
            <a:xfrm>
              <a:off x="38941" y="38941"/>
              <a:ext cx="1914117" cy="1251649"/>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1500">
                  <a:solidFill>
                    <a:schemeClr val="dk1"/>
                  </a:solidFill>
                  <a:latin typeface="Times New Roman"/>
                  <a:ea typeface="Times New Roman"/>
                  <a:cs typeface="Times New Roman"/>
                  <a:sym typeface="Times New Roman"/>
                </a:rPr>
                <a:t>Extracting low-dose patches and project onto a low-dose dictionary</a:t>
              </a:r>
              <a:endParaRPr/>
            </a:p>
          </p:txBody>
        </p:sp>
        <p:sp>
          <p:nvSpPr>
            <p:cNvPr id="171" name="Shape 171"/>
            <p:cNvSpPr/>
            <p:nvPr/>
          </p:nvSpPr>
          <p:spPr>
            <a:xfrm>
              <a:off x="295481" y="1551119"/>
              <a:ext cx="3348785" cy="1329531"/>
            </a:xfrm>
            <a:prstGeom prst="roundRect">
              <a:avLst>
                <a:gd name="adj" fmla="val 10000"/>
              </a:avLst>
            </a:prstGeom>
            <a:gradFill>
              <a:gsLst>
                <a:gs pos="0">
                  <a:srgbClr val="D58100"/>
                </a:gs>
                <a:gs pos="80000">
                  <a:srgbClr val="FFAA00"/>
                </a:gs>
                <a:gs pos="100000">
                  <a:srgbClr val="FFAD00"/>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txBox="1"/>
            <p:nvPr/>
          </p:nvSpPr>
          <p:spPr>
            <a:xfrm>
              <a:off x="334422" y="1590060"/>
              <a:ext cx="2111227" cy="1251649"/>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1500">
                  <a:solidFill>
                    <a:schemeClr val="dk1"/>
                  </a:solidFill>
                  <a:latin typeface="Times New Roman"/>
                  <a:ea typeface="Times New Roman"/>
                  <a:cs typeface="Times New Roman"/>
                  <a:sym typeface="Times New Roman"/>
                </a:rPr>
                <a:t>Iteratively processing low-dose coefficients in order to create the normal-dose coefficients </a:t>
              </a:r>
              <a:endParaRPr/>
            </a:p>
          </p:txBody>
        </p:sp>
        <p:sp>
          <p:nvSpPr>
            <p:cNvPr id="173" name="Shape 173"/>
            <p:cNvSpPr/>
            <p:nvPr/>
          </p:nvSpPr>
          <p:spPr>
            <a:xfrm>
              <a:off x="590962" y="3102238"/>
              <a:ext cx="3348785" cy="1329531"/>
            </a:xfrm>
            <a:prstGeom prst="roundRect">
              <a:avLst>
                <a:gd name="adj" fmla="val 10000"/>
              </a:avLst>
            </a:prstGeom>
            <a:gradFill>
              <a:gsLst>
                <a:gs pos="0">
                  <a:srgbClr val="D49300"/>
                </a:gs>
                <a:gs pos="80000">
                  <a:srgbClr val="FFC200"/>
                </a:gs>
                <a:gs pos="100000">
                  <a:srgbClr val="FFC600"/>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txBox="1"/>
            <p:nvPr/>
          </p:nvSpPr>
          <p:spPr>
            <a:xfrm>
              <a:off x="629903" y="3141179"/>
              <a:ext cx="2111227" cy="1251649"/>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1500">
                  <a:solidFill>
                    <a:schemeClr val="dk1"/>
                  </a:solidFill>
                  <a:latin typeface="Times New Roman"/>
                  <a:ea typeface="Times New Roman"/>
                  <a:cs typeface="Times New Roman"/>
                  <a:sym typeface="Times New Roman"/>
                </a:rPr>
                <a:t>Projecting the normal-dose coefficients onto the normal-dose dictionary and averaging the overlapping patches</a:t>
              </a:r>
              <a:endParaRPr sz="1500">
                <a:solidFill>
                  <a:schemeClr val="lt1"/>
                </a:solidFill>
                <a:latin typeface="Times New Roman"/>
                <a:ea typeface="Times New Roman"/>
                <a:cs typeface="Times New Roman"/>
                <a:sym typeface="Times New Roman"/>
              </a:endParaRPr>
            </a:p>
          </p:txBody>
        </p:sp>
        <p:sp>
          <p:nvSpPr>
            <p:cNvPr id="175" name="Shape 175"/>
            <p:cNvSpPr/>
            <p:nvPr/>
          </p:nvSpPr>
          <p:spPr>
            <a:xfrm>
              <a:off x="2484590" y="1008227"/>
              <a:ext cx="864195" cy="864195"/>
            </a:xfrm>
            <a:prstGeom prst="downArrow">
              <a:avLst>
                <a:gd name="adj1" fmla="val 55000"/>
                <a:gd name="adj2" fmla="val 45000"/>
              </a:avLst>
            </a:prstGeom>
            <a:solidFill>
              <a:srgbClr val="FEDAC8">
                <a:alpha val="89803"/>
              </a:srgbClr>
            </a:solidFill>
            <a:ln w="9525" cap="flat" cmpd="sng">
              <a:solidFill>
                <a:srgbClr val="FEDAC8">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2679034" y="1008227"/>
              <a:ext cx="475307" cy="650307"/>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Font typeface="Times New Roman"/>
                <a:buNone/>
              </a:pPr>
              <a:endParaRPr sz="3600">
                <a:solidFill>
                  <a:schemeClr val="dk1"/>
                </a:solidFill>
                <a:latin typeface="Times New Roman"/>
                <a:ea typeface="Times New Roman"/>
                <a:cs typeface="Times New Roman"/>
                <a:sym typeface="Times New Roman"/>
              </a:endParaRPr>
            </a:p>
          </p:txBody>
        </p:sp>
        <p:sp>
          <p:nvSpPr>
            <p:cNvPr id="177" name="Shape 177"/>
            <p:cNvSpPr/>
            <p:nvPr/>
          </p:nvSpPr>
          <p:spPr>
            <a:xfrm>
              <a:off x="2780071" y="2550483"/>
              <a:ext cx="864195" cy="864195"/>
            </a:xfrm>
            <a:prstGeom prst="downArrow">
              <a:avLst>
                <a:gd name="adj1" fmla="val 55000"/>
                <a:gd name="adj2" fmla="val 45000"/>
              </a:avLst>
            </a:prstGeom>
            <a:solidFill>
              <a:srgbClr val="FEE6C8">
                <a:alpha val="89803"/>
              </a:srgbClr>
            </a:solidFill>
            <a:ln w="9525" cap="flat" cmpd="sng">
              <a:solidFill>
                <a:srgbClr val="FEE6C8">
                  <a:alpha val="89803"/>
                </a:srgbClr>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txBox="1"/>
            <p:nvPr/>
          </p:nvSpPr>
          <p:spPr>
            <a:xfrm>
              <a:off x="2974515" y="2550483"/>
              <a:ext cx="475307" cy="650307"/>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Font typeface="Times New Roman"/>
                <a:buNone/>
              </a:pPr>
              <a:endParaRPr sz="3600">
                <a:solidFill>
                  <a:schemeClr val="dk1"/>
                </a:solidFill>
                <a:latin typeface="Times New Roman"/>
                <a:ea typeface="Times New Roman"/>
                <a:cs typeface="Times New Roman"/>
                <a:sym typeface="Times New Roman"/>
              </a:endParaRPr>
            </a:p>
          </p:txBody>
        </p:sp>
      </p:grpSp>
      <p:sp>
        <p:nvSpPr>
          <p:cNvPr id="179" name="Shape 179"/>
          <p:cNvSpPr txBox="1">
            <a:spLocks noGrp="1"/>
          </p:cNvSpPr>
          <p:nvPr>
            <p:ph type="title"/>
          </p:nvPr>
        </p:nvSpPr>
        <p:spPr>
          <a:xfrm>
            <a:off x="365568" y="392415"/>
            <a:ext cx="8444818" cy="679521"/>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Dictionary learning to LDCNN</a:t>
            </a:r>
            <a:endParaRPr/>
          </a:p>
        </p:txBody>
      </p:sp>
      <p:sp>
        <p:nvSpPr>
          <p:cNvPr id="180" name="Shape 180"/>
          <p:cNvSpPr/>
          <p:nvPr/>
        </p:nvSpPr>
        <p:spPr>
          <a:xfrm>
            <a:off x="3616503" y="2116476"/>
            <a:ext cx="1387012" cy="195209"/>
          </a:xfrm>
          <a:prstGeom prst="rightArrow">
            <a:avLst>
              <a:gd name="adj1" fmla="val 50000"/>
              <a:gd name="adj2" fmla="val 50000"/>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81" name="Shape 181"/>
          <p:cNvSpPr/>
          <p:nvPr/>
        </p:nvSpPr>
        <p:spPr>
          <a:xfrm>
            <a:off x="4685016" y="2979506"/>
            <a:ext cx="482885" cy="1705510"/>
          </a:xfrm>
          <a:prstGeom prst="leftBrace">
            <a:avLst>
              <a:gd name="adj1" fmla="val 8333"/>
              <a:gd name="adj2" fmla="val 50000"/>
            </a:avLst>
          </a:prstGeom>
          <a:noFill/>
          <a:ln w="381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82" name="Shape 182"/>
          <p:cNvSpPr/>
          <p:nvPr/>
        </p:nvSpPr>
        <p:spPr>
          <a:xfrm>
            <a:off x="3981664" y="3701264"/>
            <a:ext cx="656690" cy="268841"/>
          </a:xfrm>
          <a:prstGeom prst="rightArrow">
            <a:avLst>
              <a:gd name="adj1" fmla="val 50000"/>
              <a:gd name="adj2" fmla="val 50000"/>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83" name="Shape 183"/>
          <p:cNvSpPr/>
          <p:nvPr/>
        </p:nvSpPr>
        <p:spPr>
          <a:xfrm>
            <a:off x="4297593" y="5014645"/>
            <a:ext cx="870308" cy="255998"/>
          </a:xfrm>
          <a:prstGeom prst="rightArrow">
            <a:avLst>
              <a:gd name="adj1" fmla="val 50000"/>
              <a:gd name="adj2" fmla="val 50000"/>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184" name="Shape 184"/>
          <p:cNvSpPr/>
          <p:nvPr/>
        </p:nvSpPr>
        <p:spPr>
          <a:xfrm>
            <a:off x="5397354" y="1929384"/>
            <a:ext cx="3530889" cy="886968"/>
          </a:xfrm>
          <a:prstGeom prst="rect">
            <a:avLst/>
          </a:prstGeom>
          <a:noFill/>
          <a:ln w="9525"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Times New Roman"/>
              <a:ea typeface="Times New Roman"/>
              <a:cs typeface="Times New Roman"/>
              <a:sym typeface="Times New Roman"/>
            </a:endParaRPr>
          </a:p>
        </p:txBody>
      </p:sp>
      <p:sp>
        <p:nvSpPr>
          <p:cNvPr id="185" name="Shape 185"/>
          <p:cNvSpPr/>
          <p:nvPr/>
        </p:nvSpPr>
        <p:spPr>
          <a:xfrm>
            <a:off x="5397354" y="2979506"/>
            <a:ext cx="3530889" cy="1848526"/>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Times New Roman"/>
              <a:ea typeface="Times New Roman"/>
              <a:cs typeface="Times New Roman"/>
              <a:sym typeface="Times New Roman"/>
            </a:endParaRPr>
          </a:p>
        </p:txBody>
      </p:sp>
      <p:sp>
        <p:nvSpPr>
          <p:cNvPr id="186" name="Shape 186"/>
          <p:cNvSpPr/>
          <p:nvPr/>
        </p:nvSpPr>
        <p:spPr>
          <a:xfrm>
            <a:off x="5397354" y="4928616"/>
            <a:ext cx="3530889" cy="96875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11</a:t>
            </a:fld>
            <a:endParaRPr sz="1400">
              <a:solidFill>
                <a:schemeClr val="dk1"/>
              </a:solidFill>
              <a:latin typeface="Times New Roman"/>
              <a:ea typeface="Times New Roman"/>
              <a:cs typeface="Times New Roman"/>
              <a:sym typeface="Times New Roman"/>
            </a:endParaRPr>
          </a:p>
        </p:txBody>
      </p:sp>
      <p:sp>
        <p:nvSpPr>
          <p:cNvPr id="193" name="Shape 193"/>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pic>
        <p:nvPicPr>
          <p:cNvPr id="194" name="Shape 194" descr="A screenshot of a cell phone&#10;&#10;Description generated with very high confidence"/>
          <p:cNvPicPr preferRelativeResize="0">
            <a:picLocks noGrp="1"/>
          </p:cNvPicPr>
          <p:nvPr>
            <p:ph type="pic" idx="2"/>
          </p:nvPr>
        </p:nvPicPr>
        <p:blipFill rotWithShape="1">
          <a:blip r:embed="rId3">
            <a:alphaModFix/>
          </a:blip>
          <a:srcRect l="3900" r="3899"/>
          <a:stretch/>
        </p:blipFill>
        <p:spPr>
          <a:xfrm>
            <a:off x="5397354" y="1465538"/>
            <a:ext cx="3530889" cy="4689727"/>
          </a:xfrm>
          <a:prstGeom prst="round2DiagRect">
            <a:avLst>
              <a:gd name="adj1" fmla="val 16667"/>
              <a:gd name="adj2" fmla="val 0"/>
            </a:avLst>
          </a:prstGeom>
          <a:solidFill>
            <a:srgbClr val="D8D8D8"/>
          </a:solid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95" name="Shape 195"/>
          <p:cNvSpPr txBox="1">
            <a:spLocks noGrp="1"/>
          </p:cNvSpPr>
          <p:nvPr>
            <p:ph type="body" idx="1"/>
          </p:nvPr>
        </p:nvSpPr>
        <p:spPr>
          <a:xfrm>
            <a:off x="105315" y="1462263"/>
            <a:ext cx="4269737" cy="4212639"/>
          </a:xfrm>
          <a:prstGeom prst="rect">
            <a:avLst/>
          </a:prstGeom>
          <a:blipFill rotWithShape="1">
            <a:blip r:embed="rId4">
              <a:alphaModFix/>
            </a:blip>
            <a:stretch>
              <a:fillRect l="-1853" t="-1157" r="-854"/>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sp>
        <p:nvSpPr>
          <p:cNvPr id="196" name="Shape 196"/>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LDCNN Structure</a:t>
            </a:r>
            <a:endParaRPr/>
          </a:p>
        </p:txBody>
      </p:sp>
      <p:sp>
        <p:nvSpPr>
          <p:cNvPr id="197" name="Shape 197"/>
          <p:cNvSpPr/>
          <p:nvPr/>
        </p:nvSpPr>
        <p:spPr>
          <a:xfrm>
            <a:off x="5397354" y="1892104"/>
            <a:ext cx="3530889" cy="887671"/>
          </a:xfrm>
          <a:prstGeom prst="rect">
            <a:avLst/>
          </a:prstGeom>
          <a:noFill/>
          <a:ln w="952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2"/>
              </a:solidFill>
              <a:latin typeface="Times New Roman"/>
              <a:ea typeface="Times New Roman"/>
              <a:cs typeface="Times New Roman"/>
              <a:sym typeface="Times New Roman"/>
            </a:endParaRPr>
          </a:p>
        </p:txBody>
      </p:sp>
      <p:sp>
        <p:nvSpPr>
          <p:cNvPr id="198" name="Shape 198"/>
          <p:cNvSpPr/>
          <p:nvPr/>
        </p:nvSpPr>
        <p:spPr>
          <a:xfrm>
            <a:off x="4213275" y="2039815"/>
            <a:ext cx="991772" cy="175847"/>
          </a:xfrm>
          <a:prstGeom prst="rightArrow">
            <a:avLst>
              <a:gd name="adj1" fmla="val 50000"/>
              <a:gd name="adj2" fmla="val 50000"/>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12</a:t>
            </a:fld>
            <a:endParaRPr sz="1400">
              <a:solidFill>
                <a:schemeClr val="dk1"/>
              </a:solidFill>
              <a:latin typeface="Times New Roman"/>
              <a:ea typeface="Times New Roman"/>
              <a:cs typeface="Times New Roman"/>
              <a:sym typeface="Times New Roman"/>
            </a:endParaRPr>
          </a:p>
        </p:txBody>
      </p:sp>
      <p:sp>
        <p:nvSpPr>
          <p:cNvPr id="205" name="Shape 205"/>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pic>
        <p:nvPicPr>
          <p:cNvPr id="206" name="Shape 206" descr="A screenshot of a cell phone&#10;&#10;Description generated with very high confidence"/>
          <p:cNvPicPr preferRelativeResize="0">
            <a:picLocks noGrp="1"/>
          </p:cNvPicPr>
          <p:nvPr>
            <p:ph type="pic" idx="2"/>
          </p:nvPr>
        </p:nvPicPr>
        <p:blipFill rotWithShape="1">
          <a:blip r:embed="rId3">
            <a:alphaModFix/>
          </a:blip>
          <a:srcRect l="3900" r="3899"/>
          <a:stretch/>
        </p:blipFill>
        <p:spPr>
          <a:xfrm>
            <a:off x="5397354" y="1465538"/>
            <a:ext cx="3530889" cy="4689727"/>
          </a:xfrm>
          <a:prstGeom prst="round2DiagRect">
            <a:avLst>
              <a:gd name="adj1" fmla="val 16667"/>
              <a:gd name="adj2" fmla="val 0"/>
            </a:avLst>
          </a:prstGeom>
          <a:solidFill>
            <a:srgbClr val="D8D8D8"/>
          </a:solid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07" name="Shape 207"/>
          <p:cNvSpPr txBox="1">
            <a:spLocks noGrp="1"/>
          </p:cNvSpPr>
          <p:nvPr>
            <p:ph type="body" idx="1"/>
          </p:nvPr>
        </p:nvSpPr>
        <p:spPr>
          <a:xfrm>
            <a:off x="365567" y="1472184"/>
            <a:ext cx="3777368" cy="4531574"/>
          </a:xfrm>
          <a:prstGeom prst="rect">
            <a:avLst/>
          </a:prstGeom>
          <a:blipFill rotWithShape="1">
            <a:blip r:embed="rId4">
              <a:alphaModFix/>
            </a:blip>
            <a:stretch>
              <a:fillRect l="-2256"/>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sp>
        <p:nvSpPr>
          <p:cNvPr id="208" name="Shape 20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LDCNN Structure</a:t>
            </a:r>
            <a:endParaRPr/>
          </a:p>
        </p:txBody>
      </p:sp>
      <p:sp>
        <p:nvSpPr>
          <p:cNvPr id="209" name="Shape 209"/>
          <p:cNvSpPr/>
          <p:nvPr/>
        </p:nvSpPr>
        <p:spPr>
          <a:xfrm>
            <a:off x="5397354" y="2855742"/>
            <a:ext cx="3530889" cy="1917426"/>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imes New Roman"/>
              <a:ea typeface="Times New Roman"/>
              <a:cs typeface="Times New Roman"/>
              <a:sym typeface="Times New Roman"/>
            </a:endParaRPr>
          </a:p>
        </p:txBody>
      </p:sp>
      <p:sp>
        <p:nvSpPr>
          <p:cNvPr id="210" name="Shape 210"/>
          <p:cNvSpPr/>
          <p:nvPr/>
        </p:nvSpPr>
        <p:spPr>
          <a:xfrm>
            <a:off x="4142935" y="3487063"/>
            <a:ext cx="1111348" cy="182880"/>
          </a:xfrm>
          <a:prstGeom prst="rightArrow">
            <a:avLst>
              <a:gd name="adj1" fmla="val 50000"/>
              <a:gd name="adj2" fmla="val 50000"/>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13</a:t>
            </a:fld>
            <a:endParaRPr sz="1400">
              <a:solidFill>
                <a:schemeClr val="dk1"/>
              </a:solidFill>
              <a:latin typeface="Times New Roman"/>
              <a:ea typeface="Times New Roman"/>
              <a:cs typeface="Times New Roman"/>
              <a:sym typeface="Times New Roman"/>
            </a:endParaRPr>
          </a:p>
        </p:txBody>
      </p:sp>
      <p:sp>
        <p:nvSpPr>
          <p:cNvPr id="217" name="Shape 217"/>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pic>
        <p:nvPicPr>
          <p:cNvPr id="218" name="Shape 218" descr="A screenshot of a cell phone&#10;&#10;Description generated with very high confidence"/>
          <p:cNvPicPr preferRelativeResize="0">
            <a:picLocks noGrp="1"/>
          </p:cNvPicPr>
          <p:nvPr>
            <p:ph type="pic" idx="2"/>
          </p:nvPr>
        </p:nvPicPr>
        <p:blipFill rotWithShape="1">
          <a:blip r:embed="rId3">
            <a:alphaModFix/>
          </a:blip>
          <a:srcRect l="3900" r="3899"/>
          <a:stretch/>
        </p:blipFill>
        <p:spPr>
          <a:xfrm>
            <a:off x="5397354" y="1465538"/>
            <a:ext cx="3530889" cy="4689727"/>
          </a:xfrm>
          <a:prstGeom prst="round2DiagRect">
            <a:avLst>
              <a:gd name="adj1" fmla="val 16667"/>
              <a:gd name="adj2" fmla="val 0"/>
            </a:avLst>
          </a:prstGeom>
          <a:solidFill>
            <a:srgbClr val="D8D8D8"/>
          </a:solid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219" name="Shape 219"/>
          <p:cNvSpPr txBox="1">
            <a:spLocks noGrp="1"/>
          </p:cNvSpPr>
          <p:nvPr>
            <p:ph type="body" idx="1"/>
          </p:nvPr>
        </p:nvSpPr>
        <p:spPr>
          <a:xfrm>
            <a:off x="365567" y="1472184"/>
            <a:ext cx="3777368" cy="4517136"/>
          </a:xfrm>
          <a:prstGeom prst="rect">
            <a:avLst/>
          </a:prstGeom>
          <a:blipFill rotWithShape="1">
            <a:blip r:embed="rId4">
              <a:alphaModFix/>
            </a:blip>
            <a:stretch>
              <a:fillRect l="-2257" r="-159"/>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sp>
        <p:nvSpPr>
          <p:cNvPr id="220" name="Shape 220"/>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LDCNN Structure</a:t>
            </a:r>
            <a:endParaRPr/>
          </a:p>
        </p:txBody>
      </p:sp>
      <p:sp>
        <p:nvSpPr>
          <p:cNvPr id="221" name="Shape 221"/>
          <p:cNvSpPr/>
          <p:nvPr/>
        </p:nvSpPr>
        <p:spPr>
          <a:xfrm>
            <a:off x="5397354" y="4800600"/>
            <a:ext cx="3530889" cy="1014984"/>
          </a:xfrm>
          <a:prstGeom prst="rect">
            <a:avLst/>
          </a:prstGeom>
          <a:noFill/>
          <a:ln w="9525" cap="flat" cmpd="sng">
            <a:solidFill>
              <a:srgbClr val="6EC0F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imes New Roman"/>
              <a:ea typeface="Times New Roman"/>
              <a:cs typeface="Times New Roman"/>
              <a:sym typeface="Times New Roman"/>
            </a:endParaRPr>
          </a:p>
        </p:txBody>
      </p:sp>
      <p:sp>
        <p:nvSpPr>
          <p:cNvPr id="222" name="Shape 222"/>
          <p:cNvSpPr/>
          <p:nvPr/>
        </p:nvSpPr>
        <p:spPr>
          <a:xfrm>
            <a:off x="4142935" y="5078118"/>
            <a:ext cx="1111348" cy="243689"/>
          </a:xfrm>
          <a:prstGeom prst="rightArrow">
            <a:avLst>
              <a:gd name="adj1" fmla="val 50000"/>
              <a:gd name="adj2" fmla="val 50000"/>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14</a:t>
            </a:fld>
            <a:endParaRPr sz="1400">
              <a:solidFill>
                <a:schemeClr val="dk1"/>
              </a:solidFill>
              <a:latin typeface="Times New Roman"/>
              <a:ea typeface="Times New Roman"/>
              <a:cs typeface="Times New Roman"/>
              <a:sym typeface="Times New Roman"/>
            </a:endParaRPr>
          </a:p>
        </p:txBody>
      </p:sp>
      <p:sp>
        <p:nvSpPr>
          <p:cNvPr id="229" name="Shape 229"/>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230" name="Shape 230"/>
          <p:cNvSpPr txBox="1">
            <a:spLocks noGrp="1"/>
          </p:cNvSpPr>
          <p:nvPr>
            <p:ph type="body" idx="1"/>
          </p:nvPr>
        </p:nvSpPr>
        <p:spPr>
          <a:xfrm>
            <a:off x="365566" y="1472184"/>
            <a:ext cx="4133281" cy="4500599"/>
          </a:xfrm>
          <a:prstGeom prst="rect">
            <a:avLst/>
          </a:prstGeom>
          <a:blipFill rotWithShape="1">
            <a:blip r:embed="rId3">
              <a:alphaModFix/>
            </a:blip>
            <a:stretch>
              <a:fillRect l="-1031" t="-812"/>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sp>
        <p:nvSpPr>
          <p:cNvPr id="231" name="Shape 231"/>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Activation Functions</a:t>
            </a:r>
            <a:endParaRPr/>
          </a:p>
        </p:txBody>
      </p:sp>
      <p:pic>
        <p:nvPicPr>
          <p:cNvPr id="232" name="Shape 232"/>
          <p:cNvPicPr preferRelativeResize="0"/>
          <p:nvPr/>
        </p:nvPicPr>
        <p:blipFill rotWithShape="1">
          <a:blip r:embed="rId4">
            <a:alphaModFix/>
          </a:blip>
          <a:srcRect/>
          <a:stretch/>
        </p:blipFill>
        <p:spPr>
          <a:xfrm>
            <a:off x="4590288" y="1663128"/>
            <a:ext cx="4646856" cy="3169398"/>
          </a:xfrm>
          <a:prstGeom prst="rect">
            <a:avLst/>
          </a:prstGeom>
          <a:noFill/>
          <a:ln>
            <a:noFill/>
          </a:ln>
        </p:spPr>
      </p:pic>
      <p:cxnSp>
        <p:nvCxnSpPr>
          <p:cNvPr id="233" name="Shape 233"/>
          <p:cNvCxnSpPr/>
          <p:nvPr/>
        </p:nvCxnSpPr>
        <p:spPr>
          <a:xfrm>
            <a:off x="1554480" y="4425696"/>
            <a:ext cx="539496" cy="0"/>
          </a:xfrm>
          <a:prstGeom prst="straightConnector1">
            <a:avLst/>
          </a:prstGeom>
          <a:noFill/>
          <a:ln w="9525" cap="flat" cmpd="sng">
            <a:solidFill>
              <a:srgbClr val="C00000"/>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15</a:t>
            </a:fld>
            <a:endParaRPr sz="1400">
              <a:solidFill>
                <a:schemeClr val="dk1"/>
              </a:solidFill>
              <a:latin typeface="Times New Roman"/>
              <a:ea typeface="Times New Roman"/>
              <a:cs typeface="Times New Roman"/>
              <a:sym typeface="Times New Roman"/>
            </a:endParaRPr>
          </a:p>
        </p:txBody>
      </p:sp>
      <p:sp>
        <p:nvSpPr>
          <p:cNvPr id="240" name="Shape 240"/>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grpSp>
        <p:nvGrpSpPr>
          <p:cNvPr id="241" name="Shape 241"/>
          <p:cNvGrpSpPr/>
          <p:nvPr/>
        </p:nvGrpSpPr>
        <p:grpSpPr>
          <a:xfrm>
            <a:off x="365125" y="1490225"/>
            <a:ext cx="8445500" cy="4176000"/>
            <a:chOff x="0" y="18612"/>
            <a:chExt cx="8445500" cy="4176000"/>
          </a:xfrm>
        </p:grpSpPr>
        <p:sp>
          <p:nvSpPr>
            <p:cNvPr id="242" name="Shape 242"/>
            <p:cNvSpPr/>
            <p:nvPr/>
          </p:nvSpPr>
          <p:spPr>
            <a:xfrm>
              <a:off x="0" y="18612"/>
              <a:ext cx="8445500" cy="936000"/>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txBox="1"/>
            <p:nvPr/>
          </p:nvSpPr>
          <p:spPr>
            <a:xfrm>
              <a:off x="45692" y="64304"/>
              <a:ext cx="8354116" cy="84461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2000">
                  <a:solidFill>
                    <a:schemeClr val="dk1"/>
                  </a:solidFill>
                  <a:latin typeface="Times New Roman"/>
                  <a:ea typeface="Times New Roman"/>
                  <a:cs typeface="Times New Roman"/>
                  <a:sym typeface="Times New Roman"/>
                </a:rPr>
                <a:t>End-to-end mapping between the low-dose and normal-dose CT images</a:t>
              </a:r>
              <a:endParaRPr sz="2000">
                <a:solidFill>
                  <a:schemeClr val="dk1"/>
                </a:solidFill>
                <a:latin typeface="Times New Roman"/>
                <a:ea typeface="Times New Roman"/>
                <a:cs typeface="Times New Roman"/>
                <a:sym typeface="Times New Roman"/>
              </a:endParaRPr>
            </a:p>
          </p:txBody>
        </p:sp>
        <p:sp>
          <p:nvSpPr>
            <p:cNvPr id="244" name="Shape 244"/>
            <p:cNvSpPr/>
            <p:nvPr/>
          </p:nvSpPr>
          <p:spPr>
            <a:xfrm>
              <a:off x="0" y="1098612"/>
              <a:ext cx="8445500" cy="936000"/>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txBox="1"/>
            <p:nvPr/>
          </p:nvSpPr>
          <p:spPr>
            <a:xfrm>
              <a:off x="45692" y="1144304"/>
              <a:ext cx="8354116" cy="84461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2000">
                  <a:solidFill>
                    <a:schemeClr val="dk1"/>
                  </a:solidFill>
                  <a:latin typeface="Times New Roman"/>
                  <a:ea typeface="Times New Roman"/>
                  <a:cs typeface="Times New Roman"/>
                  <a:sym typeface="Times New Roman"/>
                </a:rPr>
                <a:t>Fully feed-forward network, it is unnecessary to solve the optimization problem.</a:t>
              </a:r>
              <a:endParaRPr sz="2000">
                <a:solidFill>
                  <a:schemeClr val="dk1"/>
                </a:solidFill>
                <a:latin typeface="Times New Roman"/>
                <a:ea typeface="Times New Roman"/>
                <a:cs typeface="Times New Roman"/>
                <a:sym typeface="Times New Roman"/>
              </a:endParaRPr>
            </a:p>
          </p:txBody>
        </p:sp>
        <p:sp>
          <p:nvSpPr>
            <p:cNvPr id="246" name="Shape 246"/>
            <p:cNvSpPr/>
            <p:nvPr/>
          </p:nvSpPr>
          <p:spPr>
            <a:xfrm>
              <a:off x="0" y="2178612"/>
              <a:ext cx="8445500" cy="936000"/>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txBox="1"/>
            <p:nvPr/>
          </p:nvSpPr>
          <p:spPr>
            <a:xfrm>
              <a:off x="45692" y="2224304"/>
              <a:ext cx="8354116" cy="84461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2000">
                  <a:solidFill>
                    <a:schemeClr val="dk1"/>
                  </a:solidFill>
                  <a:latin typeface="Times New Roman"/>
                  <a:ea typeface="Times New Roman"/>
                  <a:cs typeface="Times New Roman"/>
                  <a:sym typeface="Times New Roman"/>
                </a:rPr>
                <a:t>Trained hierarchically structured feature maps from low-level (blobs, edges, etc.) to high-level (more complex and detailed shapes)         Transfer learning</a:t>
              </a:r>
              <a:endParaRPr/>
            </a:p>
          </p:txBody>
        </p:sp>
        <p:sp>
          <p:nvSpPr>
            <p:cNvPr id="248" name="Shape 248"/>
            <p:cNvSpPr/>
            <p:nvPr/>
          </p:nvSpPr>
          <p:spPr>
            <a:xfrm>
              <a:off x="0" y="3258612"/>
              <a:ext cx="8445500" cy="936000"/>
            </a:xfrm>
            <a:prstGeom prst="roundRect">
              <a:avLst>
                <a:gd name="adj" fmla="val 16667"/>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txBox="1"/>
            <p:nvPr/>
          </p:nvSpPr>
          <p:spPr>
            <a:xfrm>
              <a:off x="45692" y="3304304"/>
              <a:ext cx="8354116" cy="844616"/>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dk1"/>
                </a:buClr>
                <a:buFont typeface="Times New Roman"/>
                <a:buNone/>
              </a:pPr>
              <a:r>
                <a:rPr lang="en-CA" sz="2000">
                  <a:solidFill>
                    <a:schemeClr val="dk1"/>
                  </a:solidFill>
                  <a:latin typeface="Times New Roman"/>
                  <a:ea typeface="Times New Roman"/>
                  <a:cs typeface="Times New Roman"/>
                  <a:sym typeface="Times New Roman"/>
                </a:rPr>
                <a:t>Concise structure, but provides superior accuracy compared to state-of-the-art methods.</a:t>
              </a:r>
              <a:endParaRPr sz="2000">
                <a:solidFill>
                  <a:schemeClr val="dk1"/>
                </a:solidFill>
                <a:latin typeface="Times New Roman"/>
                <a:ea typeface="Times New Roman"/>
                <a:cs typeface="Times New Roman"/>
                <a:sym typeface="Times New Roman"/>
              </a:endParaRPr>
            </a:p>
          </p:txBody>
        </p:sp>
      </p:grpSp>
      <p:sp>
        <p:nvSpPr>
          <p:cNvPr id="250" name="Shape 250"/>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Properties of the LDCNN</a:t>
            </a:r>
            <a:endParaRPr/>
          </a:p>
        </p:txBody>
      </p:sp>
      <p:sp>
        <p:nvSpPr>
          <p:cNvPr id="251" name="Shape 251"/>
          <p:cNvSpPr/>
          <p:nvPr/>
        </p:nvSpPr>
        <p:spPr>
          <a:xfrm>
            <a:off x="6044184" y="4206240"/>
            <a:ext cx="466344" cy="118872"/>
          </a:xfrm>
          <a:prstGeom prst="rightArrow">
            <a:avLst>
              <a:gd name="adj1" fmla="val 50000"/>
              <a:gd name="adj2" fmla="val 50000"/>
            </a:avLst>
          </a:prstGeom>
          <a:solidFill>
            <a:schemeClr val="l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16</a:t>
            </a:fld>
            <a:endParaRPr sz="1400">
              <a:solidFill>
                <a:schemeClr val="dk1"/>
              </a:solidFill>
              <a:latin typeface="Times New Roman"/>
              <a:ea typeface="Times New Roman"/>
              <a:cs typeface="Times New Roman"/>
              <a:sym typeface="Times New Roman"/>
            </a:endParaRPr>
          </a:p>
        </p:txBody>
      </p:sp>
      <p:sp>
        <p:nvSpPr>
          <p:cNvPr id="257" name="Shape 257"/>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258" name="Shape 258"/>
          <p:cNvSpPr txBox="1">
            <a:spLocks noGrp="1"/>
          </p:cNvSpPr>
          <p:nvPr>
            <p:ph type="body" idx="1"/>
          </p:nvPr>
        </p:nvSpPr>
        <p:spPr>
          <a:xfrm>
            <a:off x="383344" y="1014984"/>
            <a:ext cx="8444818" cy="4212639"/>
          </a:xfrm>
          <a:prstGeom prst="rect">
            <a:avLst/>
          </a:prstGeom>
          <a:noFill/>
          <a:ln>
            <a:noFill/>
          </a:ln>
        </p:spPr>
        <p:txBody>
          <a:bodyPr spcFirstLastPara="1" wrap="square" lIns="91425" tIns="45700" rIns="91425" bIns="45700" anchor="t" anchorCtr="0">
            <a:noAutofit/>
          </a:bodyPr>
          <a:lstStyle/>
          <a:p>
            <a:pPr marL="230400" marR="0" lvl="0" indent="-230400" algn="l" rtl="0">
              <a:lnSpc>
                <a:spcPct val="150000"/>
              </a:lnSpc>
              <a:spcBef>
                <a:spcPts val="0"/>
              </a:spcBef>
              <a:spcAft>
                <a:spcPts val="0"/>
              </a:spcAft>
              <a:buClr>
                <a:srgbClr val="5FA534"/>
              </a:buClr>
              <a:buSzPts val="2000"/>
              <a:buFont typeface="Noto Sans Symbols"/>
              <a:buChar char="➢"/>
            </a:pPr>
            <a:r>
              <a:rPr lang="en-CA" sz="2000" b="0" i="0" u="none" strike="noStrike" cap="none">
                <a:solidFill>
                  <a:schemeClr val="dk1"/>
                </a:solidFill>
                <a:latin typeface="Times New Roman"/>
                <a:ea typeface="Times New Roman"/>
                <a:cs typeface="Times New Roman"/>
                <a:sym typeface="Times New Roman"/>
              </a:rPr>
              <a:t>Number of layers</a:t>
            </a:r>
            <a:endParaRPr sz="2000" b="0" i="1" u="none" strike="noStrike" cap="none">
              <a:solidFill>
                <a:schemeClr val="dk1"/>
              </a:solidFill>
              <a:latin typeface="Times New Roman"/>
              <a:ea typeface="Times New Roman"/>
              <a:cs typeface="Times New Roman"/>
              <a:sym typeface="Times New Roman"/>
            </a:endParaRPr>
          </a:p>
          <a:p>
            <a:pPr marL="228600" marR="0" lvl="0" indent="-127000" algn="l" rtl="0">
              <a:lnSpc>
                <a:spcPct val="150000"/>
              </a:lnSpc>
              <a:spcBef>
                <a:spcPts val="1000"/>
              </a:spcBef>
              <a:spcAft>
                <a:spcPts val="0"/>
              </a:spcAft>
              <a:buClr>
                <a:srgbClr val="5FA534"/>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59" name="Shape 259"/>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Network parameters and Efficiency</a:t>
            </a:r>
            <a:endParaRPr/>
          </a:p>
        </p:txBody>
      </p:sp>
      <p:pic>
        <p:nvPicPr>
          <p:cNvPr id="260" name="Shape 260"/>
          <p:cNvPicPr preferRelativeResize="0"/>
          <p:nvPr/>
        </p:nvPicPr>
        <p:blipFill rotWithShape="1">
          <a:blip r:embed="rId3">
            <a:alphaModFix/>
          </a:blip>
          <a:srcRect/>
          <a:stretch/>
        </p:blipFill>
        <p:spPr>
          <a:xfrm>
            <a:off x="863381" y="1685865"/>
            <a:ext cx="7460419" cy="42189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17</a:t>
            </a:fld>
            <a:endParaRPr sz="1400">
              <a:solidFill>
                <a:schemeClr val="dk1"/>
              </a:solidFill>
              <a:latin typeface="Times New Roman"/>
              <a:ea typeface="Times New Roman"/>
              <a:cs typeface="Times New Roman"/>
              <a:sym typeface="Times New Roman"/>
            </a:endParaRPr>
          </a:p>
        </p:txBody>
      </p:sp>
      <p:sp>
        <p:nvSpPr>
          <p:cNvPr id="266" name="Shape 26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267" name="Shape 267"/>
          <p:cNvSpPr txBox="1">
            <a:spLocks noGrp="1"/>
          </p:cNvSpPr>
          <p:nvPr>
            <p:ph type="body" idx="1"/>
          </p:nvPr>
        </p:nvSpPr>
        <p:spPr>
          <a:xfrm>
            <a:off x="383344" y="1014984"/>
            <a:ext cx="8444818" cy="421263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FA534"/>
              </a:buClr>
              <a:buFont typeface="Arial"/>
              <a:buNone/>
            </a:pPr>
            <a:endParaRPr sz="2000" b="0" i="1" u="none" strike="noStrike" cap="none">
              <a:solidFill>
                <a:schemeClr val="dk1"/>
              </a:solidFill>
              <a:latin typeface="Times New Roman"/>
              <a:ea typeface="Times New Roman"/>
              <a:cs typeface="Times New Roman"/>
              <a:sym typeface="Times New Roman"/>
            </a:endParaRPr>
          </a:p>
          <a:p>
            <a:pPr marL="228600" marR="0" lvl="0" indent="-127000" algn="l" rtl="0">
              <a:lnSpc>
                <a:spcPct val="150000"/>
              </a:lnSpc>
              <a:spcBef>
                <a:spcPts val="1000"/>
              </a:spcBef>
              <a:spcAft>
                <a:spcPts val="0"/>
              </a:spcAft>
              <a:buClr>
                <a:srgbClr val="5FA534"/>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68" name="Shape 26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Network parameters and Efficiency</a:t>
            </a:r>
            <a:endParaRPr/>
          </a:p>
        </p:txBody>
      </p:sp>
      <p:graphicFrame>
        <p:nvGraphicFramePr>
          <p:cNvPr id="269" name="Shape 269"/>
          <p:cNvGraphicFramePr/>
          <p:nvPr/>
        </p:nvGraphicFramePr>
        <p:xfrm>
          <a:off x="1783080" y="2870772"/>
          <a:ext cx="3000000" cy="3000000"/>
        </p:xfrm>
        <a:graphic>
          <a:graphicData uri="http://schemas.openxmlformats.org/drawingml/2006/table">
            <a:tbl>
              <a:tblPr>
                <a:noFill/>
                <a:tableStyleId>{391F89D3-16C7-4AC3-9968-E608F8AE21EE}</a:tableStyleId>
              </a:tblPr>
              <a:tblGrid>
                <a:gridCol w="549400">
                  <a:extLst>
                    <a:ext uri="{9D8B030D-6E8A-4147-A177-3AD203B41FA5}">
                      <a16:colId xmlns:a16="http://schemas.microsoft.com/office/drawing/2014/main" val="20000"/>
                    </a:ext>
                  </a:extLst>
                </a:gridCol>
                <a:gridCol w="570100">
                  <a:extLst>
                    <a:ext uri="{9D8B030D-6E8A-4147-A177-3AD203B41FA5}">
                      <a16:colId xmlns:a16="http://schemas.microsoft.com/office/drawing/2014/main" val="20001"/>
                    </a:ext>
                  </a:extLst>
                </a:gridCol>
                <a:gridCol w="738025">
                  <a:extLst>
                    <a:ext uri="{9D8B030D-6E8A-4147-A177-3AD203B41FA5}">
                      <a16:colId xmlns:a16="http://schemas.microsoft.com/office/drawing/2014/main" val="20002"/>
                    </a:ext>
                  </a:extLst>
                </a:gridCol>
                <a:gridCol w="548800">
                  <a:extLst>
                    <a:ext uri="{9D8B030D-6E8A-4147-A177-3AD203B41FA5}">
                      <a16:colId xmlns:a16="http://schemas.microsoft.com/office/drawing/2014/main" val="20003"/>
                    </a:ext>
                  </a:extLst>
                </a:gridCol>
                <a:gridCol w="641900">
                  <a:extLst>
                    <a:ext uri="{9D8B030D-6E8A-4147-A177-3AD203B41FA5}">
                      <a16:colId xmlns:a16="http://schemas.microsoft.com/office/drawing/2014/main" val="20004"/>
                    </a:ext>
                  </a:extLst>
                </a:gridCol>
                <a:gridCol w="738025">
                  <a:extLst>
                    <a:ext uri="{9D8B030D-6E8A-4147-A177-3AD203B41FA5}">
                      <a16:colId xmlns:a16="http://schemas.microsoft.com/office/drawing/2014/main" val="20005"/>
                    </a:ext>
                  </a:extLst>
                </a:gridCol>
                <a:gridCol w="555500">
                  <a:extLst>
                    <a:ext uri="{9D8B030D-6E8A-4147-A177-3AD203B41FA5}">
                      <a16:colId xmlns:a16="http://schemas.microsoft.com/office/drawing/2014/main" val="20006"/>
                    </a:ext>
                  </a:extLst>
                </a:gridCol>
                <a:gridCol w="616950">
                  <a:extLst>
                    <a:ext uri="{9D8B030D-6E8A-4147-A177-3AD203B41FA5}">
                      <a16:colId xmlns:a16="http://schemas.microsoft.com/office/drawing/2014/main" val="20007"/>
                    </a:ext>
                  </a:extLst>
                </a:gridCol>
                <a:gridCol w="738025">
                  <a:extLst>
                    <a:ext uri="{9D8B030D-6E8A-4147-A177-3AD203B41FA5}">
                      <a16:colId xmlns:a16="http://schemas.microsoft.com/office/drawing/2014/main" val="20008"/>
                    </a:ext>
                  </a:extLst>
                </a:gridCol>
              </a:tblGrid>
              <a:tr h="536075">
                <a:tc gridSpan="3">
                  <a:txBody>
                    <a:bodyPr/>
                    <a:lstStyle/>
                    <a:p>
                      <a:pPr marL="0" marR="0" lvl="0" indent="0" algn="l" rtl="0">
                        <a:spcBef>
                          <a:spcPts val="0"/>
                        </a:spcBef>
                        <a:spcAft>
                          <a:spcPts val="0"/>
                        </a:spcAft>
                        <a:buNone/>
                      </a:pPr>
                      <a:endParaRPr sz="18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18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gridSpan="3">
                  <a:txBody>
                    <a:bodyPr/>
                    <a:lstStyle/>
                    <a:p>
                      <a:pPr marL="0" marR="0" lvl="0" indent="0" algn="l" rtl="0">
                        <a:spcBef>
                          <a:spcPts val="0"/>
                        </a:spcBef>
                        <a:spcAft>
                          <a:spcPts val="0"/>
                        </a:spcAft>
                        <a:buNone/>
                      </a:pPr>
                      <a:endParaRPr sz="18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44200">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PSNR (dB)</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RMSE</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Parameters</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PSNR (dB)</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RMSE</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Parameters</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PSNR (dB)</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RMSE</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Parameters</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34650">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32.14</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0.16</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32.11</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0.19</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32.01</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100">
                          <a:solidFill>
                            <a:srgbClr val="000000"/>
                          </a:solidFill>
                          <a:latin typeface="Times New Roman"/>
                          <a:ea typeface="Times New Roman"/>
                          <a:cs typeface="Times New Roman"/>
                          <a:sym typeface="Times New Roman"/>
                        </a:rPr>
                        <a:t>0.27</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endParaRPr sz="1800"/>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70" name="Shape 270"/>
          <p:cNvSpPr txBox="1"/>
          <p:nvPr/>
        </p:nvSpPr>
        <p:spPr>
          <a:xfrm>
            <a:off x="731520" y="1462263"/>
            <a:ext cx="3200400" cy="40011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B050"/>
              </a:buClr>
              <a:buSzPts val="2000"/>
              <a:buFont typeface="Noto Sans Symbols"/>
              <a:buChar char="➢"/>
            </a:pPr>
            <a:r>
              <a:rPr lang="en-CA" sz="2000">
                <a:solidFill>
                  <a:schemeClr val="dk1"/>
                </a:solidFill>
                <a:latin typeface="Times New Roman"/>
                <a:ea typeface="Times New Roman"/>
                <a:cs typeface="Times New Roman"/>
                <a:sym typeface="Times New Roman"/>
              </a:rPr>
              <a:t>Number of feature maps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18</a:t>
            </a:fld>
            <a:endParaRPr sz="1400">
              <a:solidFill>
                <a:schemeClr val="dk1"/>
              </a:solidFill>
              <a:latin typeface="Times New Roman"/>
              <a:ea typeface="Times New Roman"/>
              <a:cs typeface="Times New Roman"/>
              <a:sym typeface="Times New Roman"/>
            </a:endParaRPr>
          </a:p>
        </p:txBody>
      </p:sp>
      <p:sp>
        <p:nvSpPr>
          <p:cNvPr id="276" name="Shape 27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277" name="Shape 277"/>
          <p:cNvSpPr txBox="1">
            <a:spLocks noGrp="1"/>
          </p:cNvSpPr>
          <p:nvPr>
            <p:ph type="body" idx="1"/>
          </p:nvPr>
        </p:nvSpPr>
        <p:spPr>
          <a:xfrm>
            <a:off x="383344" y="1014984"/>
            <a:ext cx="8444818" cy="421263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FA534"/>
              </a:buClr>
              <a:buFont typeface="Arial"/>
              <a:buNone/>
            </a:pPr>
            <a:endParaRPr sz="2000" b="0" i="1" u="none" strike="noStrike" cap="none">
              <a:solidFill>
                <a:schemeClr val="dk1"/>
              </a:solidFill>
              <a:latin typeface="Times New Roman"/>
              <a:ea typeface="Times New Roman"/>
              <a:cs typeface="Times New Roman"/>
              <a:sym typeface="Times New Roman"/>
            </a:endParaRPr>
          </a:p>
          <a:p>
            <a:pPr marL="228600" marR="0" lvl="0" indent="-127000" algn="l" rtl="0">
              <a:lnSpc>
                <a:spcPct val="150000"/>
              </a:lnSpc>
              <a:spcBef>
                <a:spcPts val="1000"/>
              </a:spcBef>
              <a:spcAft>
                <a:spcPts val="0"/>
              </a:spcAft>
              <a:buClr>
                <a:srgbClr val="5FA534"/>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78" name="Shape 27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Network parameters and Efficiency</a:t>
            </a:r>
            <a:endParaRPr/>
          </a:p>
        </p:txBody>
      </p:sp>
      <p:pic>
        <p:nvPicPr>
          <p:cNvPr id="279" name="Shape 279"/>
          <p:cNvPicPr preferRelativeResize="0"/>
          <p:nvPr/>
        </p:nvPicPr>
        <p:blipFill rotWithShape="1">
          <a:blip r:embed="rId3">
            <a:alphaModFix/>
          </a:blip>
          <a:srcRect/>
          <a:stretch/>
        </p:blipFill>
        <p:spPr>
          <a:xfrm>
            <a:off x="1205470" y="2190182"/>
            <a:ext cx="6783565" cy="3340749"/>
          </a:xfrm>
          <a:prstGeom prst="rect">
            <a:avLst/>
          </a:prstGeom>
          <a:noFill/>
          <a:ln>
            <a:noFill/>
          </a:ln>
        </p:spPr>
      </p:pic>
      <p:sp>
        <p:nvSpPr>
          <p:cNvPr id="280" name="Shape 280"/>
          <p:cNvSpPr txBox="1"/>
          <p:nvPr/>
        </p:nvSpPr>
        <p:spPr>
          <a:xfrm>
            <a:off x="694944" y="1324900"/>
            <a:ext cx="2633472" cy="40011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B050"/>
              </a:buClr>
              <a:buSzPts val="2000"/>
              <a:buFont typeface="Noto Sans Symbols"/>
              <a:buChar char="➢"/>
            </a:pPr>
            <a:r>
              <a:rPr lang="en-CA" sz="2000">
                <a:solidFill>
                  <a:schemeClr val="dk1"/>
                </a:solidFill>
                <a:latin typeface="Times New Roman"/>
                <a:ea typeface="Times New Roman"/>
                <a:cs typeface="Times New Roman"/>
                <a:sym typeface="Times New Roman"/>
              </a:rPr>
              <a:t>Filter size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19</a:t>
            </a:fld>
            <a:endParaRPr sz="1400">
              <a:solidFill>
                <a:schemeClr val="dk1"/>
              </a:solidFill>
              <a:latin typeface="Times New Roman"/>
              <a:ea typeface="Times New Roman"/>
              <a:cs typeface="Times New Roman"/>
              <a:sym typeface="Times New Roman"/>
            </a:endParaRPr>
          </a:p>
        </p:txBody>
      </p:sp>
      <p:sp>
        <p:nvSpPr>
          <p:cNvPr id="286" name="Shape 28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287" name="Shape 287"/>
          <p:cNvSpPr txBox="1">
            <a:spLocks noGrp="1"/>
          </p:cNvSpPr>
          <p:nvPr>
            <p:ph type="body" idx="1"/>
          </p:nvPr>
        </p:nvSpPr>
        <p:spPr>
          <a:xfrm>
            <a:off x="365568" y="1106906"/>
            <a:ext cx="8444818" cy="4577918"/>
          </a:xfrm>
          <a:prstGeom prst="rect">
            <a:avLst/>
          </a:prstGeom>
          <a:noFill/>
          <a:ln>
            <a:noFill/>
          </a:ln>
        </p:spPr>
        <p:txBody>
          <a:bodyPr spcFirstLastPara="1" wrap="square" lIns="91425" tIns="45700" rIns="91425" bIns="45700" anchor="t" anchorCtr="0">
            <a:noAutofit/>
          </a:bodyPr>
          <a:lstStyle/>
          <a:p>
            <a:pPr marL="230400" marR="0" lvl="0" indent="-230400" algn="l" rtl="0">
              <a:lnSpc>
                <a:spcPct val="90000"/>
              </a:lnSpc>
              <a:spcBef>
                <a:spcPts val="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Two CNN architectures are presented to remove noise from low-dose CT images.</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First network is inspired by the dictionary learning methods and a function is assigned for each layer based on this correlation.</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An efficient network is presented by improving the first architecture in terms of speed and the performance. </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Important parameters for each network are investigated to find the best performance.</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The model is tested and the results are compared to the state-of-the-arts methods.</a:t>
            </a:r>
            <a:endParaRPr/>
          </a:p>
          <a:p>
            <a:pPr marL="230400" marR="0" lvl="0" indent="-71650" algn="l" rtl="0">
              <a:lnSpc>
                <a:spcPct val="90000"/>
              </a:lnSpc>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lnSpc>
                <a:spcPct val="90000"/>
              </a:lnSpc>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lnSpc>
                <a:spcPct val="90000"/>
              </a:lnSpc>
              <a:spcBef>
                <a:spcPts val="500"/>
              </a:spcBef>
              <a:spcAft>
                <a:spcPts val="0"/>
              </a:spcAft>
              <a:buClr>
                <a:schemeClr val="dk1"/>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p:txBody>
      </p:sp>
      <p:sp>
        <p:nvSpPr>
          <p:cNvPr id="288" name="Shape 288"/>
          <p:cNvSpPr txBox="1">
            <a:spLocks noGrp="1"/>
          </p:cNvSpPr>
          <p:nvPr>
            <p:ph type="title"/>
          </p:nvPr>
        </p:nvSpPr>
        <p:spPr>
          <a:xfrm>
            <a:off x="365568" y="392415"/>
            <a:ext cx="8444818" cy="714491"/>
          </a:xfrm>
          <a:prstGeom prst="rect">
            <a:avLst/>
          </a:prstGeom>
          <a:noFill/>
          <a:ln>
            <a:noFill/>
          </a:ln>
        </p:spPr>
        <p:txBody>
          <a:bodyPr spcFirstLastPara="1" wrap="square" lIns="91425" tIns="45700" rIns="91425" bIns="45700" anchor="t" anchorCtr="0">
            <a:noAutofit/>
          </a:bodyPr>
          <a:lstStyle/>
          <a:p>
            <a:pPr marL="0" marR="0" lvl="0" indent="0" algn="l" rtl="0">
              <a:lnSpc>
                <a:spcPct val="83125"/>
              </a:lnSpc>
              <a:spcBef>
                <a:spcPts val="0"/>
              </a:spcBef>
              <a:spcAft>
                <a:spcPts val="0"/>
              </a:spcAft>
              <a:buClr>
                <a:schemeClr val="dk2"/>
              </a:buClr>
              <a:buFont typeface="Arial"/>
              <a:buNone/>
            </a:pPr>
            <a:r>
              <a:rPr lang="en-CA" sz="3200" b="1" i="0" u="none" strike="noStrike" cap="none">
                <a:solidFill>
                  <a:schemeClr val="dk2"/>
                </a:solidFill>
                <a:latin typeface="Arial"/>
                <a:ea typeface="Arial"/>
                <a:cs typeface="Arial"/>
                <a:sym typeface="Arial"/>
              </a:rPr>
              <a:t>Contributions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83125"/>
              </a:lnSpc>
              <a:spcBef>
                <a:spcPts val="0"/>
              </a:spcBef>
              <a:spcAft>
                <a:spcPts val="0"/>
              </a:spcAft>
              <a:buClr>
                <a:schemeClr val="dk2"/>
              </a:buClr>
              <a:buFont typeface="Arial"/>
              <a:buNone/>
            </a:pPr>
            <a:r>
              <a:rPr lang="en-CA" sz="3200" b="1" i="0" u="none" strike="noStrike" cap="none">
                <a:solidFill>
                  <a:schemeClr val="dk2"/>
                </a:solidFill>
                <a:latin typeface="Arial"/>
                <a:ea typeface="Arial"/>
                <a:cs typeface="Arial"/>
                <a:sym typeface="Arial"/>
              </a:rPr>
              <a:t>Outlines</a:t>
            </a:r>
            <a:br>
              <a:rPr lang="en-CA" sz="2800" b="1" i="0" u="none" strike="noStrike" cap="none">
                <a:solidFill>
                  <a:srgbClr val="000000"/>
                </a:solidFill>
                <a:latin typeface="Arial"/>
                <a:ea typeface="Arial"/>
                <a:cs typeface="Arial"/>
                <a:sym typeface="Arial"/>
              </a:rPr>
            </a:br>
            <a:endParaRPr sz="2800" b="1" i="0" u="none" strike="noStrike" cap="none">
              <a:solidFill>
                <a:schemeClr val="dk2"/>
              </a:solidFill>
              <a:latin typeface="Arial"/>
              <a:ea typeface="Arial"/>
              <a:cs typeface="Arial"/>
              <a:sym typeface="Arial"/>
            </a:endParaRPr>
          </a:p>
        </p:txBody>
      </p:sp>
      <p:sp>
        <p:nvSpPr>
          <p:cNvPr id="81" name="Shape 81"/>
          <p:cNvSpPr txBox="1">
            <a:spLocks noGrp="1"/>
          </p:cNvSpPr>
          <p:nvPr>
            <p:ph type="body" idx="1"/>
          </p:nvPr>
        </p:nvSpPr>
        <p:spPr>
          <a:xfrm>
            <a:off x="365568" y="878306"/>
            <a:ext cx="8444818" cy="5017168"/>
          </a:xfrm>
          <a:prstGeom prst="rect">
            <a:avLst/>
          </a:prstGeom>
          <a:noFill/>
          <a:ln>
            <a:noFill/>
          </a:ln>
        </p:spPr>
        <p:txBody>
          <a:bodyPr spcFirstLastPara="1" wrap="square" lIns="91425" tIns="45700" rIns="91425" bIns="45700" anchor="t" anchorCtr="0">
            <a:noAutofit/>
          </a:bodyPr>
          <a:lstStyle/>
          <a:p>
            <a:pPr marL="230400" marR="0" lvl="0" indent="-230400" algn="l" rtl="0">
              <a:lnSpc>
                <a:spcPct val="200000"/>
              </a:lnSpc>
              <a:spcBef>
                <a:spcPts val="0"/>
              </a:spcBef>
              <a:spcAft>
                <a:spcPts val="0"/>
              </a:spcAft>
              <a:buClr>
                <a:srgbClr val="000000"/>
              </a:buClr>
              <a:buSzPts val="1800"/>
              <a:buFont typeface="Noto Sans Symbols"/>
              <a:buChar char="✓"/>
            </a:pPr>
            <a:r>
              <a:rPr lang="en-CA" sz="1800" b="1" i="0" u="none" strike="noStrike" cap="none">
                <a:solidFill>
                  <a:srgbClr val="000000"/>
                </a:solidFill>
                <a:latin typeface="Times New Roman"/>
                <a:ea typeface="Times New Roman"/>
                <a:cs typeface="Times New Roman"/>
                <a:sym typeface="Times New Roman"/>
              </a:rPr>
              <a:t>Contributions</a:t>
            </a:r>
            <a:endParaRPr/>
          </a:p>
          <a:p>
            <a:pPr marL="230400" marR="0" lvl="0" indent="-230400" algn="l" rtl="0">
              <a:lnSpc>
                <a:spcPct val="200000"/>
              </a:lnSpc>
              <a:spcBef>
                <a:spcPts val="0"/>
              </a:spcBef>
              <a:spcAft>
                <a:spcPts val="0"/>
              </a:spcAft>
              <a:buClr>
                <a:srgbClr val="000000"/>
              </a:buClr>
              <a:buSzPts val="1800"/>
              <a:buFont typeface="Noto Sans Symbols"/>
              <a:buChar char="✓"/>
            </a:pPr>
            <a:r>
              <a:rPr lang="en-CA" sz="1800" b="1" i="0" u="none" strike="noStrike" cap="none">
                <a:solidFill>
                  <a:srgbClr val="000000"/>
                </a:solidFill>
                <a:latin typeface="Times New Roman"/>
                <a:ea typeface="Times New Roman"/>
                <a:cs typeface="Times New Roman"/>
                <a:sym typeface="Times New Roman"/>
              </a:rPr>
              <a:t>X-ray Computed Tomography (CT) overview</a:t>
            </a:r>
            <a:endParaRPr/>
          </a:p>
          <a:p>
            <a:pPr marL="230400" marR="0" lvl="0" indent="-230400" algn="l" rtl="0">
              <a:lnSpc>
                <a:spcPct val="200000"/>
              </a:lnSpc>
              <a:spcBef>
                <a:spcPts val="0"/>
              </a:spcBef>
              <a:spcAft>
                <a:spcPts val="0"/>
              </a:spcAft>
              <a:buClr>
                <a:srgbClr val="000000"/>
              </a:buClr>
              <a:buSzPts val="1800"/>
              <a:buFont typeface="Noto Sans Symbols"/>
              <a:buChar char="✓"/>
            </a:pPr>
            <a:r>
              <a:rPr lang="en-CA" sz="1800" b="1" i="0" u="none" strike="noStrike" cap="none">
                <a:solidFill>
                  <a:srgbClr val="000000"/>
                </a:solidFill>
                <a:latin typeface="Times New Roman"/>
                <a:ea typeface="Times New Roman"/>
                <a:cs typeface="Times New Roman"/>
                <a:sym typeface="Times New Roman"/>
              </a:rPr>
              <a:t>Problem definition</a:t>
            </a:r>
            <a:endParaRPr sz="1800" b="1" i="0" u="none" strike="noStrike" cap="none">
              <a:solidFill>
                <a:srgbClr val="000000"/>
              </a:solidFill>
              <a:latin typeface="Times New Roman"/>
              <a:ea typeface="Times New Roman"/>
              <a:cs typeface="Times New Roman"/>
              <a:sym typeface="Times New Roman"/>
            </a:endParaRPr>
          </a:p>
          <a:p>
            <a:pPr marL="230400" marR="0" lvl="0" indent="-230400" algn="l" rtl="0">
              <a:lnSpc>
                <a:spcPct val="200000"/>
              </a:lnSpc>
              <a:spcBef>
                <a:spcPts val="0"/>
              </a:spcBef>
              <a:spcAft>
                <a:spcPts val="0"/>
              </a:spcAft>
              <a:buClr>
                <a:srgbClr val="000000"/>
              </a:buClr>
              <a:buSzPts val="1800"/>
              <a:buFont typeface="Noto Sans Symbols"/>
              <a:buChar char="✓"/>
            </a:pPr>
            <a:r>
              <a:rPr lang="en-CA" sz="1800" b="1" i="0" u="none" strike="noStrike" cap="none">
                <a:solidFill>
                  <a:srgbClr val="000000"/>
                </a:solidFill>
                <a:latin typeface="Times New Roman"/>
                <a:ea typeface="Times New Roman"/>
                <a:cs typeface="Times New Roman"/>
                <a:sym typeface="Times New Roman"/>
              </a:rPr>
              <a:t>Overview of CT denoising methods</a:t>
            </a:r>
            <a:endParaRPr/>
          </a:p>
          <a:p>
            <a:pPr marL="230400" marR="0" lvl="0" indent="-230400" algn="l" rtl="0">
              <a:lnSpc>
                <a:spcPct val="200000"/>
              </a:lnSpc>
              <a:spcBef>
                <a:spcPts val="0"/>
              </a:spcBef>
              <a:spcAft>
                <a:spcPts val="0"/>
              </a:spcAft>
              <a:buClr>
                <a:srgbClr val="000000"/>
              </a:buClr>
              <a:buSzPts val="1800"/>
              <a:buFont typeface="Noto Sans Symbols"/>
              <a:buChar char="✓"/>
            </a:pPr>
            <a:r>
              <a:rPr lang="en-CA" sz="1800" b="1" i="0" u="none" strike="noStrike" cap="none">
                <a:solidFill>
                  <a:srgbClr val="000000"/>
                </a:solidFill>
                <a:latin typeface="Times New Roman"/>
                <a:ea typeface="Times New Roman"/>
                <a:cs typeface="Times New Roman"/>
                <a:sym typeface="Times New Roman"/>
              </a:rPr>
              <a:t>Methodology</a:t>
            </a:r>
            <a:endParaRPr/>
          </a:p>
          <a:p>
            <a:pPr marL="230400" marR="0" lvl="0" indent="-230400" algn="l" rtl="0">
              <a:lnSpc>
                <a:spcPct val="200000"/>
              </a:lnSpc>
              <a:spcBef>
                <a:spcPts val="0"/>
              </a:spcBef>
              <a:spcAft>
                <a:spcPts val="0"/>
              </a:spcAft>
              <a:buClr>
                <a:srgbClr val="000000"/>
              </a:buClr>
              <a:buSzPts val="1944"/>
              <a:buFont typeface="Noto Sans Symbols"/>
              <a:buChar char="✓"/>
            </a:pPr>
            <a:r>
              <a:rPr lang="en-CA" sz="1800" b="1" i="0" u="none" strike="noStrike" cap="none">
                <a:solidFill>
                  <a:srgbClr val="000000"/>
                </a:solidFill>
                <a:latin typeface="Times New Roman"/>
                <a:ea typeface="Times New Roman"/>
                <a:cs typeface="Times New Roman"/>
                <a:sym typeface="Times New Roman"/>
              </a:rPr>
              <a:t>Experimental Results</a:t>
            </a:r>
            <a:endParaRPr/>
          </a:p>
          <a:p>
            <a:pPr marL="230400" marR="0" lvl="0" indent="-230400" algn="l" rtl="0">
              <a:lnSpc>
                <a:spcPct val="200000"/>
              </a:lnSpc>
              <a:spcBef>
                <a:spcPts val="0"/>
              </a:spcBef>
              <a:spcAft>
                <a:spcPts val="0"/>
              </a:spcAft>
              <a:buClr>
                <a:srgbClr val="000000"/>
              </a:buClr>
              <a:buSzPts val="1800"/>
              <a:buFont typeface="Noto Sans Symbols"/>
              <a:buChar char="✓"/>
            </a:pPr>
            <a:r>
              <a:rPr lang="en-CA" sz="1800" b="1" i="0" u="none" strike="noStrike" cap="none">
                <a:solidFill>
                  <a:srgbClr val="000000"/>
                </a:solidFill>
                <a:latin typeface="Times New Roman"/>
                <a:ea typeface="Times New Roman"/>
                <a:cs typeface="Times New Roman"/>
                <a:sym typeface="Times New Roman"/>
              </a:rPr>
              <a:t>Summary and Conclusion</a:t>
            </a:r>
            <a:endParaRPr sz="2500" b="0" i="0" u="none" strike="noStrike" cap="none">
              <a:solidFill>
                <a:schemeClr val="dk1"/>
              </a:solidFill>
              <a:latin typeface="Times New Roman"/>
              <a:ea typeface="Times New Roman"/>
              <a:cs typeface="Times New Roman"/>
              <a:sym typeface="Times New Roman"/>
            </a:endParaRPr>
          </a:p>
        </p:txBody>
      </p:sp>
      <p:sp>
        <p:nvSpPr>
          <p:cNvPr id="82" name="Shape 82"/>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b="0" i="0" u="none" strike="noStrike" cap="none">
                <a:solidFill>
                  <a:schemeClr val="dk1"/>
                </a:solidFill>
                <a:latin typeface="Times New Roman"/>
                <a:ea typeface="Times New Roman"/>
                <a:cs typeface="Times New Roman"/>
                <a:sym typeface="Times New Roman"/>
              </a:rPr>
              <a:t>September-10-17     |</a:t>
            </a:r>
            <a:endParaRPr sz="1400" b="0" i="0" u="none" strike="noStrike" cap="none">
              <a:solidFill>
                <a:schemeClr val="dk1"/>
              </a:solidFill>
              <a:latin typeface="Times New Roman"/>
              <a:ea typeface="Times New Roman"/>
              <a:cs typeface="Times New Roman"/>
              <a:sym typeface="Times New Roman"/>
            </a:endParaRPr>
          </a:p>
        </p:txBody>
      </p:sp>
      <p:sp>
        <p:nvSpPr>
          <p:cNvPr id="83" name="Shape 83"/>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b="0" i="0" u="none" strike="noStrike" cap="none">
                <a:solidFill>
                  <a:schemeClr val="dk1"/>
                </a:solidFill>
                <a:latin typeface="Times New Roman"/>
                <a:ea typeface="Times New Roman"/>
                <a:cs typeface="Times New Roman"/>
                <a:sym typeface="Times New Roman"/>
              </a:rPr>
              <a:t>2</a:t>
            </a:fld>
            <a:endParaRPr sz="14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20</a:t>
            </a:fld>
            <a:endParaRPr sz="1400">
              <a:solidFill>
                <a:schemeClr val="dk1"/>
              </a:solidFill>
              <a:latin typeface="Times New Roman"/>
              <a:ea typeface="Times New Roman"/>
              <a:cs typeface="Times New Roman"/>
              <a:sym typeface="Times New Roman"/>
            </a:endParaRPr>
          </a:p>
        </p:txBody>
      </p:sp>
      <p:sp>
        <p:nvSpPr>
          <p:cNvPr id="294" name="Shape 294"/>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295" name="Shape 295"/>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30400" marR="0" lvl="0" indent="-128800" algn="l" rtl="0">
              <a:lnSpc>
                <a:spcPct val="150000"/>
              </a:lnSpc>
              <a:spcBef>
                <a:spcPts val="0"/>
              </a:spcBef>
              <a:spcAft>
                <a:spcPts val="0"/>
              </a:spcAft>
              <a:buClr>
                <a:srgbClr val="5FA534"/>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lnSpc>
                <a:spcPct val="150000"/>
              </a:lnSpc>
              <a:spcBef>
                <a:spcPts val="100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296" name="Shape 296"/>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the LDCNN to Deep-LDCNN</a:t>
            </a:r>
            <a:endParaRPr/>
          </a:p>
        </p:txBody>
      </p:sp>
      <p:pic>
        <p:nvPicPr>
          <p:cNvPr id="297" name="Shape 297" descr="A screenshot of a cell phone&#10;&#10;Description generated with very high confidence"/>
          <p:cNvPicPr preferRelativeResize="0"/>
          <p:nvPr/>
        </p:nvPicPr>
        <p:blipFill rotWithShape="1">
          <a:blip r:embed="rId3">
            <a:alphaModFix/>
          </a:blip>
          <a:srcRect l="3900" r="3899"/>
          <a:stretch/>
        </p:blipFill>
        <p:spPr>
          <a:xfrm>
            <a:off x="276715" y="1577216"/>
            <a:ext cx="3124854" cy="40025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298" name="Shape 298"/>
          <p:cNvPicPr preferRelativeResize="0"/>
          <p:nvPr/>
        </p:nvPicPr>
        <p:blipFill rotWithShape="1">
          <a:blip r:embed="rId4">
            <a:alphaModFix/>
          </a:blip>
          <a:srcRect/>
          <a:stretch/>
        </p:blipFill>
        <p:spPr>
          <a:xfrm>
            <a:off x="4078225" y="2547746"/>
            <a:ext cx="4880625" cy="17681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21</a:t>
            </a:fld>
            <a:endParaRPr sz="1400">
              <a:solidFill>
                <a:schemeClr val="dk1"/>
              </a:solidFill>
              <a:latin typeface="Times New Roman"/>
              <a:ea typeface="Times New Roman"/>
              <a:cs typeface="Times New Roman"/>
              <a:sym typeface="Times New Roman"/>
            </a:endParaRPr>
          </a:p>
        </p:txBody>
      </p:sp>
      <p:sp>
        <p:nvSpPr>
          <p:cNvPr id="304" name="Shape 304"/>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305" name="Shape 305"/>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30400" marR="0" lvl="0" indent="-128800" algn="l" rtl="0">
              <a:lnSpc>
                <a:spcPct val="150000"/>
              </a:lnSpc>
              <a:spcBef>
                <a:spcPts val="0"/>
              </a:spcBef>
              <a:spcAft>
                <a:spcPts val="0"/>
              </a:spcAft>
              <a:buClr>
                <a:srgbClr val="5FA534"/>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lnSpc>
                <a:spcPct val="150000"/>
              </a:lnSpc>
              <a:spcBef>
                <a:spcPts val="100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306" name="Shape 306"/>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the LDCNN to Deep-LDCNN</a:t>
            </a:r>
            <a:endParaRPr/>
          </a:p>
        </p:txBody>
      </p:sp>
      <p:pic>
        <p:nvPicPr>
          <p:cNvPr id="307" name="Shape 307" descr="A screenshot of a cell phone&#10;&#10;Description generated with very high confidence"/>
          <p:cNvPicPr preferRelativeResize="0"/>
          <p:nvPr/>
        </p:nvPicPr>
        <p:blipFill rotWithShape="1">
          <a:blip r:embed="rId3">
            <a:alphaModFix/>
          </a:blip>
          <a:srcRect l="3900" r="3899"/>
          <a:stretch/>
        </p:blipFill>
        <p:spPr>
          <a:xfrm>
            <a:off x="276715" y="1577216"/>
            <a:ext cx="3124854" cy="40025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308" name="Shape 308"/>
          <p:cNvPicPr preferRelativeResize="0"/>
          <p:nvPr/>
        </p:nvPicPr>
        <p:blipFill rotWithShape="1">
          <a:blip r:embed="rId4">
            <a:alphaModFix/>
          </a:blip>
          <a:srcRect/>
          <a:stretch/>
        </p:blipFill>
        <p:spPr>
          <a:xfrm>
            <a:off x="4078225" y="2547746"/>
            <a:ext cx="4880625" cy="1768178"/>
          </a:xfrm>
          <a:prstGeom prst="rect">
            <a:avLst/>
          </a:prstGeom>
          <a:noFill/>
          <a:ln>
            <a:noFill/>
          </a:ln>
        </p:spPr>
      </p:pic>
      <p:sp>
        <p:nvSpPr>
          <p:cNvPr id="309" name="Shape 309"/>
          <p:cNvSpPr/>
          <p:nvPr/>
        </p:nvSpPr>
        <p:spPr>
          <a:xfrm>
            <a:off x="363583" y="1929384"/>
            <a:ext cx="2951117" cy="777240"/>
          </a:xfrm>
          <a:prstGeom prst="rect">
            <a:avLst/>
          </a:prstGeom>
          <a:noFill/>
          <a:ln w="952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6"/>
              </a:solidFill>
              <a:latin typeface="Times New Roman"/>
              <a:ea typeface="Times New Roman"/>
              <a:cs typeface="Times New Roman"/>
              <a:sym typeface="Times New Roman"/>
            </a:endParaRPr>
          </a:p>
        </p:txBody>
      </p:sp>
      <p:sp>
        <p:nvSpPr>
          <p:cNvPr id="310" name="Shape 310"/>
          <p:cNvSpPr/>
          <p:nvPr/>
        </p:nvSpPr>
        <p:spPr>
          <a:xfrm rot="5400000">
            <a:off x="4143944" y="1607630"/>
            <a:ext cx="371477" cy="1508761"/>
          </a:xfrm>
          <a:prstGeom prst="bentArrow">
            <a:avLst>
              <a:gd name="adj1" fmla="val 20077"/>
              <a:gd name="adj2" fmla="val 42401"/>
              <a:gd name="adj3" fmla="val 25000"/>
              <a:gd name="adj4" fmla="val 38827"/>
            </a:avLst>
          </a:prstGeom>
          <a:solidFill>
            <a:schemeClr val="accent4"/>
          </a:solidFill>
          <a:ln w="25400" cap="flat" cmpd="sng">
            <a:solidFill>
              <a:srgbClr val="B86A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22</a:t>
            </a:fld>
            <a:endParaRPr sz="1400">
              <a:solidFill>
                <a:schemeClr val="dk1"/>
              </a:solidFill>
              <a:latin typeface="Times New Roman"/>
              <a:ea typeface="Times New Roman"/>
              <a:cs typeface="Times New Roman"/>
              <a:sym typeface="Times New Roman"/>
            </a:endParaRPr>
          </a:p>
        </p:txBody>
      </p:sp>
      <p:sp>
        <p:nvSpPr>
          <p:cNvPr id="316" name="Shape 31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317" name="Shape 317"/>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30400" marR="0" lvl="0" indent="-128800" algn="l" rtl="0">
              <a:lnSpc>
                <a:spcPct val="150000"/>
              </a:lnSpc>
              <a:spcBef>
                <a:spcPts val="0"/>
              </a:spcBef>
              <a:spcAft>
                <a:spcPts val="0"/>
              </a:spcAft>
              <a:buClr>
                <a:srgbClr val="5FA534"/>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lnSpc>
                <a:spcPct val="150000"/>
              </a:lnSpc>
              <a:spcBef>
                <a:spcPts val="100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318" name="Shape 31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the LDCNN to Deep-LDCNN</a:t>
            </a:r>
            <a:endParaRPr/>
          </a:p>
        </p:txBody>
      </p:sp>
      <p:pic>
        <p:nvPicPr>
          <p:cNvPr id="319" name="Shape 319" descr="A screenshot of a cell phone&#10;&#10;Description generated with very high confidence"/>
          <p:cNvPicPr preferRelativeResize="0"/>
          <p:nvPr/>
        </p:nvPicPr>
        <p:blipFill rotWithShape="1">
          <a:blip r:embed="rId3">
            <a:alphaModFix/>
          </a:blip>
          <a:srcRect l="3900" r="3899"/>
          <a:stretch/>
        </p:blipFill>
        <p:spPr>
          <a:xfrm>
            <a:off x="276715" y="1577216"/>
            <a:ext cx="3124854" cy="40025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320" name="Shape 320"/>
          <p:cNvPicPr preferRelativeResize="0"/>
          <p:nvPr/>
        </p:nvPicPr>
        <p:blipFill rotWithShape="1">
          <a:blip r:embed="rId4">
            <a:alphaModFix/>
          </a:blip>
          <a:srcRect/>
          <a:stretch/>
        </p:blipFill>
        <p:spPr>
          <a:xfrm>
            <a:off x="4078225" y="2547746"/>
            <a:ext cx="4880625" cy="1768178"/>
          </a:xfrm>
          <a:prstGeom prst="rect">
            <a:avLst/>
          </a:prstGeom>
          <a:noFill/>
          <a:ln>
            <a:noFill/>
          </a:ln>
        </p:spPr>
      </p:pic>
      <p:sp>
        <p:nvSpPr>
          <p:cNvPr id="321" name="Shape 321"/>
          <p:cNvSpPr/>
          <p:nvPr/>
        </p:nvSpPr>
        <p:spPr>
          <a:xfrm>
            <a:off x="276715" y="2788920"/>
            <a:ext cx="3124854" cy="1600200"/>
          </a:xfrm>
          <a:prstGeom prst="rect">
            <a:avLst/>
          </a:prstGeom>
          <a:noFill/>
          <a:ln w="9525"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3"/>
              </a:solidFill>
              <a:latin typeface="Times New Roman"/>
              <a:ea typeface="Times New Roman"/>
              <a:cs typeface="Times New Roman"/>
              <a:sym typeface="Times New Roman"/>
            </a:endParaRPr>
          </a:p>
        </p:txBody>
      </p:sp>
      <p:sp>
        <p:nvSpPr>
          <p:cNvPr id="322" name="Shape 322"/>
          <p:cNvSpPr/>
          <p:nvPr/>
        </p:nvSpPr>
        <p:spPr>
          <a:xfrm>
            <a:off x="3575304" y="1577216"/>
            <a:ext cx="2971800" cy="500086"/>
          </a:xfrm>
          <a:prstGeom prst="curvedDownArrow">
            <a:avLst>
              <a:gd name="adj1" fmla="val 17740"/>
              <a:gd name="adj2" fmla="val 46933"/>
              <a:gd name="adj3" fmla="val 34521"/>
            </a:avLst>
          </a:prstGeom>
          <a:solidFill>
            <a:schemeClr val="accent4"/>
          </a:solidFill>
          <a:ln w="25400" cap="flat" cmpd="sng">
            <a:solidFill>
              <a:srgbClr val="B86A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323" name="Shape 323"/>
          <p:cNvSpPr/>
          <p:nvPr/>
        </p:nvSpPr>
        <p:spPr>
          <a:xfrm rot="-5400000">
            <a:off x="6286257" y="1298568"/>
            <a:ext cx="366249" cy="2112261"/>
          </a:xfrm>
          <a:prstGeom prst="leftBrace">
            <a:avLst>
              <a:gd name="adj1" fmla="val 57424"/>
              <a:gd name="adj2" fmla="val 49134"/>
            </a:avLst>
          </a:prstGeom>
          <a:noFill/>
          <a:ln w="38100" cap="flat" cmpd="sng">
            <a:solidFill>
              <a:schemeClr val="accent4"/>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23</a:t>
            </a:fld>
            <a:endParaRPr sz="1400">
              <a:solidFill>
                <a:schemeClr val="dk1"/>
              </a:solidFill>
              <a:latin typeface="Times New Roman"/>
              <a:ea typeface="Times New Roman"/>
              <a:cs typeface="Times New Roman"/>
              <a:sym typeface="Times New Roman"/>
            </a:endParaRPr>
          </a:p>
        </p:txBody>
      </p:sp>
      <p:sp>
        <p:nvSpPr>
          <p:cNvPr id="329" name="Shape 329"/>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330" name="Shape 330"/>
          <p:cNvSpPr txBox="1">
            <a:spLocks noGrp="1"/>
          </p:cNvSpPr>
          <p:nvPr>
            <p:ph type="body" idx="1"/>
          </p:nvPr>
        </p:nvSpPr>
        <p:spPr>
          <a:xfrm>
            <a:off x="365568" y="1065126"/>
            <a:ext cx="5402186" cy="4619698"/>
          </a:xfrm>
          <a:prstGeom prst="rect">
            <a:avLst/>
          </a:prstGeom>
          <a:noFill/>
          <a:ln>
            <a:noFill/>
          </a:ln>
        </p:spPr>
        <p:txBody>
          <a:bodyPr spcFirstLastPara="1" wrap="square" lIns="91425" tIns="45700" rIns="91425" bIns="45700" anchor="t" anchorCtr="0">
            <a:noAutofit/>
          </a:bodyPr>
          <a:lstStyle/>
          <a:p>
            <a:pPr marL="230400" marR="0" lvl="0" indent="-128800" algn="l" rtl="0">
              <a:lnSpc>
                <a:spcPct val="150000"/>
              </a:lnSpc>
              <a:spcBef>
                <a:spcPts val="0"/>
              </a:spcBef>
              <a:spcAft>
                <a:spcPts val="0"/>
              </a:spcAft>
              <a:buClr>
                <a:srgbClr val="5FA534"/>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lnSpc>
                <a:spcPct val="150000"/>
              </a:lnSpc>
              <a:spcBef>
                <a:spcPts val="100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331" name="Shape 331"/>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the sparse-LDCNN to Deep-LDCNN</a:t>
            </a:r>
            <a:endParaRPr/>
          </a:p>
        </p:txBody>
      </p:sp>
      <p:pic>
        <p:nvPicPr>
          <p:cNvPr id="332" name="Shape 332" descr="A screenshot of a cell phone&#10;&#10;Description generated with very high confidence"/>
          <p:cNvPicPr preferRelativeResize="0"/>
          <p:nvPr/>
        </p:nvPicPr>
        <p:blipFill rotWithShape="1">
          <a:blip r:embed="rId3">
            <a:alphaModFix/>
          </a:blip>
          <a:srcRect l="3900" t="29356" r="3899" b="30155"/>
          <a:stretch/>
        </p:blipFill>
        <p:spPr>
          <a:xfrm>
            <a:off x="5797218" y="1302828"/>
            <a:ext cx="2800573" cy="1391822"/>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333" name="Shape 333"/>
          <p:cNvPicPr preferRelativeResize="0"/>
          <p:nvPr/>
        </p:nvPicPr>
        <p:blipFill rotWithShape="1">
          <a:blip r:embed="rId4">
            <a:alphaModFix/>
          </a:blip>
          <a:srcRect l="26914" r="26449"/>
          <a:stretch/>
        </p:blipFill>
        <p:spPr>
          <a:xfrm>
            <a:off x="5949764" y="3759572"/>
            <a:ext cx="2641848" cy="1768178"/>
          </a:xfrm>
          <a:prstGeom prst="rect">
            <a:avLst/>
          </a:prstGeom>
          <a:noFill/>
          <a:ln>
            <a:noFill/>
          </a:ln>
        </p:spPr>
      </p:pic>
      <p:sp>
        <p:nvSpPr>
          <p:cNvPr id="334" name="Shape 334"/>
          <p:cNvSpPr/>
          <p:nvPr/>
        </p:nvSpPr>
        <p:spPr>
          <a:xfrm>
            <a:off x="6998328" y="3030336"/>
            <a:ext cx="398352" cy="543207"/>
          </a:xfrm>
          <a:prstGeom prst="downArrow">
            <a:avLst>
              <a:gd name="adj1" fmla="val 50000"/>
              <a:gd name="adj2" fmla="val 50000"/>
            </a:avLst>
          </a:prstGeom>
          <a:gradFill>
            <a:gsLst>
              <a:gs pos="0">
                <a:srgbClr val="B1B4CC"/>
              </a:gs>
              <a:gs pos="35000">
                <a:srgbClr val="C9C9DB"/>
              </a:gs>
              <a:gs pos="100000">
                <a:srgbClr val="EAEAF1"/>
              </a:gs>
            </a:gsLst>
            <a:lin ang="16200000" scaled="0"/>
          </a:gradFill>
          <a:ln w="9525" cap="flat" cmpd="sng">
            <a:solidFill>
              <a:srgbClr val="001C5D"/>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335" name="Shape 335"/>
          <p:cNvGrpSpPr/>
          <p:nvPr/>
        </p:nvGrpSpPr>
        <p:grpSpPr>
          <a:xfrm>
            <a:off x="558410" y="1509510"/>
            <a:ext cx="3852951" cy="3531262"/>
            <a:chOff x="0" y="223204"/>
            <a:chExt cx="3852951" cy="3531262"/>
          </a:xfrm>
        </p:grpSpPr>
        <p:sp>
          <p:nvSpPr>
            <p:cNvPr id="336" name="Shape 336"/>
            <p:cNvSpPr/>
            <p:nvPr/>
          </p:nvSpPr>
          <p:spPr>
            <a:xfrm>
              <a:off x="0" y="444604"/>
              <a:ext cx="3852951" cy="826875"/>
            </a:xfrm>
            <a:prstGeom prst="rect">
              <a:avLst/>
            </a:prstGeom>
            <a:solidFill>
              <a:schemeClr val="lt2">
                <a:alpha val="89803"/>
              </a:schemeClr>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txBox="1"/>
            <p:nvPr/>
          </p:nvSpPr>
          <p:spPr>
            <a:xfrm>
              <a:off x="0" y="444604"/>
              <a:ext cx="3852951" cy="826875"/>
            </a:xfrm>
            <a:prstGeom prst="rect">
              <a:avLst/>
            </a:prstGeom>
            <a:noFill/>
            <a:ln>
              <a:noFill/>
            </a:ln>
          </p:spPr>
          <p:txBody>
            <a:bodyPr spcFirstLastPara="1" wrap="square" lIns="299025" tIns="312400" rIns="299025" bIns="106675" anchor="t" anchorCtr="0">
              <a:noAutofit/>
            </a:bodyPr>
            <a:lstStyle/>
            <a:p>
              <a:pPr marL="114300" marR="0" lvl="1" indent="-114300" algn="l" rtl="0">
                <a:lnSpc>
                  <a:spcPct val="90000"/>
                </a:lnSpc>
                <a:spcBef>
                  <a:spcPts val="0"/>
                </a:spcBef>
                <a:spcAft>
                  <a:spcPts val="0"/>
                </a:spcAft>
                <a:buClr>
                  <a:schemeClr val="dk1"/>
                </a:buClr>
                <a:buSzPts val="1500"/>
                <a:buFont typeface="Arial"/>
                <a:buChar char="•"/>
              </a:pPr>
              <a:r>
                <a:rPr lang="en-CA" sz="1500" b="0" i="0" u="none" strike="noStrike" cap="none">
                  <a:solidFill>
                    <a:schemeClr val="dk1"/>
                  </a:solidFill>
                  <a:latin typeface="Times New Roman"/>
                  <a:ea typeface="Times New Roman"/>
                  <a:cs typeface="Times New Roman"/>
                  <a:sym typeface="Times New Roman"/>
                </a:rPr>
                <a:t>Apply  layer to reduce the computational cost (pooling layer)</a:t>
              </a:r>
              <a:endParaRPr/>
            </a:p>
          </p:txBody>
        </p:sp>
        <p:sp>
          <p:nvSpPr>
            <p:cNvPr id="338" name="Shape 338"/>
            <p:cNvSpPr/>
            <p:nvPr/>
          </p:nvSpPr>
          <p:spPr>
            <a:xfrm>
              <a:off x="192647" y="223204"/>
              <a:ext cx="2697065" cy="442800"/>
            </a:xfrm>
            <a:prstGeom prst="roundRect">
              <a:avLst>
                <a:gd name="adj" fmla="val 16667"/>
              </a:avLst>
            </a:prstGeom>
            <a:solidFill>
              <a:schemeClr val="dk2"/>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9" name="Shape 339"/>
            <p:cNvSpPr txBox="1"/>
            <p:nvPr/>
          </p:nvSpPr>
          <p:spPr>
            <a:xfrm>
              <a:off x="214263" y="244820"/>
              <a:ext cx="2653833" cy="399568"/>
            </a:xfrm>
            <a:prstGeom prst="rect">
              <a:avLst/>
            </a:prstGeom>
            <a:noFill/>
            <a:ln>
              <a:noFill/>
            </a:ln>
          </p:spPr>
          <p:txBody>
            <a:bodyPr spcFirstLastPara="1" wrap="square" lIns="101925" tIns="0" rIns="101925" bIns="0" anchor="ctr" anchorCtr="0">
              <a:noAutofit/>
            </a:bodyPr>
            <a:lstStyle/>
            <a:p>
              <a:pPr marL="0" marR="0" lvl="0" indent="0" algn="l" rtl="0">
                <a:lnSpc>
                  <a:spcPct val="90000"/>
                </a:lnSpc>
                <a:spcBef>
                  <a:spcPts val="0"/>
                </a:spcBef>
                <a:spcAft>
                  <a:spcPts val="0"/>
                </a:spcAft>
                <a:buClr>
                  <a:schemeClr val="lt1"/>
                </a:buClr>
                <a:buFont typeface="Arial"/>
                <a:buNone/>
              </a:pPr>
              <a:r>
                <a:rPr lang="en-CA" sz="1500">
                  <a:solidFill>
                    <a:schemeClr val="lt1"/>
                  </a:solidFill>
                  <a:latin typeface="Times New Roman"/>
                  <a:ea typeface="Times New Roman"/>
                  <a:cs typeface="Times New Roman"/>
                  <a:sym typeface="Times New Roman"/>
                </a:rPr>
                <a:t>Compressing layer</a:t>
              </a:r>
              <a:endParaRPr/>
            </a:p>
          </p:txBody>
        </p:sp>
        <p:sp>
          <p:nvSpPr>
            <p:cNvPr id="340" name="Shape 340"/>
            <p:cNvSpPr/>
            <p:nvPr/>
          </p:nvSpPr>
          <p:spPr>
            <a:xfrm>
              <a:off x="0" y="1573879"/>
              <a:ext cx="3852951" cy="1252125"/>
            </a:xfrm>
            <a:prstGeom prst="rect">
              <a:avLst/>
            </a:prstGeom>
            <a:solidFill>
              <a:schemeClr val="lt2">
                <a:alpha val="89803"/>
              </a:schemeClr>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1" name="Shape 341"/>
            <p:cNvSpPr txBox="1"/>
            <p:nvPr/>
          </p:nvSpPr>
          <p:spPr>
            <a:xfrm>
              <a:off x="0" y="1573879"/>
              <a:ext cx="3852951" cy="1252125"/>
            </a:xfrm>
            <a:prstGeom prst="rect">
              <a:avLst/>
            </a:prstGeom>
            <a:noFill/>
            <a:ln>
              <a:noFill/>
            </a:ln>
          </p:spPr>
          <p:txBody>
            <a:bodyPr spcFirstLastPara="1" wrap="square" lIns="299025" tIns="312400" rIns="299025" bIns="106675" anchor="t" anchorCtr="0">
              <a:noAutofit/>
            </a:bodyPr>
            <a:lstStyle/>
            <a:p>
              <a:pPr marL="114300" marR="0" lvl="1" indent="-114300" algn="l" rtl="0">
                <a:lnSpc>
                  <a:spcPct val="90000"/>
                </a:lnSpc>
                <a:spcBef>
                  <a:spcPts val="0"/>
                </a:spcBef>
                <a:spcAft>
                  <a:spcPts val="0"/>
                </a:spcAft>
                <a:buClr>
                  <a:schemeClr val="dk1"/>
                </a:buClr>
                <a:buSzPts val="1500"/>
                <a:buFont typeface="Arial"/>
                <a:buChar char="•"/>
              </a:pPr>
              <a:r>
                <a:rPr lang="en-CA" sz="1500" b="0" i="0" u="none" strike="noStrike" cap="none">
                  <a:solidFill>
                    <a:schemeClr val="dk1"/>
                  </a:solidFill>
                  <a:latin typeface="Times New Roman"/>
                  <a:ea typeface="Times New Roman"/>
                  <a:cs typeface="Times New Roman"/>
                  <a:sym typeface="Times New Roman"/>
                </a:rPr>
                <a:t>Adopt a wider mapping layer with the lower size of the feature maps .</a:t>
              </a:r>
              <a:endParaRPr/>
            </a:p>
            <a:p>
              <a:pPr marL="114300" marR="0" lvl="1" indent="-114300" algn="l" rtl="0">
                <a:lnSpc>
                  <a:spcPct val="90000"/>
                </a:lnSpc>
                <a:spcBef>
                  <a:spcPts val="225"/>
                </a:spcBef>
                <a:spcAft>
                  <a:spcPts val="0"/>
                </a:spcAft>
                <a:buClr>
                  <a:schemeClr val="dk1"/>
                </a:buClr>
                <a:buSzPts val="1500"/>
                <a:buFont typeface="Arial"/>
                <a:buChar char="•"/>
              </a:pPr>
              <a:r>
                <a:rPr lang="en-CA" sz="1500" b="0" i="0" u="none" strike="noStrike" cap="none">
                  <a:solidFill>
                    <a:schemeClr val="dk1"/>
                  </a:solidFill>
                  <a:latin typeface="Times New Roman"/>
                  <a:ea typeface="Times New Roman"/>
                  <a:cs typeface="Times New Roman"/>
                  <a:sym typeface="Times New Roman"/>
                </a:rPr>
                <a:t>Capture the non-linear property of the noise</a:t>
              </a:r>
              <a:endParaRPr/>
            </a:p>
          </p:txBody>
        </p:sp>
        <p:sp>
          <p:nvSpPr>
            <p:cNvPr id="342" name="Shape 342"/>
            <p:cNvSpPr/>
            <p:nvPr/>
          </p:nvSpPr>
          <p:spPr>
            <a:xfrm>
              <a:off x="192647" y="1352479"/>
              <a:ext cx="2697065" cy="442800"/>
            </a:xfrm>
            <a:prstGeom prst="roundRect">
              <a:avLst>
                <a:gd name="adj" fmla="val 16667"/>
              </a:avLst>
            </a:prstGeom>
            <a:solidFill>
              <a:schemeClr val="dk2"/>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txBox="1"/>
            <p:nvPr/>
          </p:nvSpPr>
          <p:spPr>
            <a:xfrm>
              <a:off x="214263" y="1374095"/>
              <a:ext cx="2653833" cy="399568"/>
            </a:xfrm>
            <a:prstGeom prst="rect">
              <a:avLst/>
            </a:prstGeom>
            <a:noFill/>
            <a:ln>
              <a:noFill/>
            </a:ln>
          </p:spPr>
          <p:txBody>
            <a:bodyPr spcFirstLastPara="1" wrap="square" lIns="101925" tIns="0" rIns="101925" bIns="0" anchor="ctr" anchorCtr="0">
              <a:noAutofit/>
            </a:bodyPr>
            <a:lstStyle/>
            <a:p>
              <a:pPr marL="0" marR="0" lvl="0" indent="0" algn="l" rtl="0">
                <a:lnSpc>
                  <a:spcPct val="90000"/>
                </a:lnSpc>
                <a:spcBef>
                  <a:spcPts val="0"/>
                </a:spcBef>
                <a:spcAft>
                  <a:spcPts val="0"/>
                </a:spcAft>
                <a:buClr>
                  <a:schemeClr val="lt1"/>
                </a:buClr>
                <a:buFont typeface="Arial"/>
                <a:buNone/>
              </a:pPr>
              <a:r>
                <a:rPr lang="en-CA" sz="1500">
                  <a:solidFill>
                    <a:schemeClr val="lt1"/>
                  </a:solidFill>
                  <a:latin typeface="Times New Roman"/>
                  <a:ea typeface="Times New Roman"/>
                  <a:cs typeface="Times New Roman"/>
                  <a:sym typeface="Times New Roman"/>
                </a:rPr>
                <a:t>Mapping layer</a:t>
              </a:r>
              <a:endParaRPr/>
            </a:p>
          </p:txBody>
        </p:sp>
        <p:sp>
          <p:nvSpPr>
            <p:cNvPr id="344" name="Shape 344"/>
            <p:cNvSpPr/>
            <p:nvPr/>
          </p:nvSpPr>
          <p:spPr>
            <a:xfrm>
              <a:off x="0" y="3128404"/>
              <a:ext cx="3852951" cy="626062"/>
            </a:xfrm>
            <a:prstGeom prst="rect">
              <a:avLst/>
            </a:prstGeom>
            <a:solidFill>
              <a:schemeClr val="lt2">
                <a:alpha val="89803"/>
              </a:schemeClr>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txBox="1"/>
            <p:nvPr/>
          </p:nvSpPr>
          <p:spPr>
            <a:xfrm>
              <a:off x="0" y="3128404"/>
              <a:ext cx="3852951" cy="626062"/>
            </a:xfrm>
            <a:prstGeom prst="rect">
              <a:avLst/>
            </a:prstGeom>
            <a:noFill/>
            <a:ln>
              <a:noFill/>
            </a:ln>
          </p:spPr>
          <p:txBody>
            <a:bodyPr spcFirstLastPara="1" wrap="square" lIns="299025" tIns="312400" rIns="299025" bIns="106675" anchor="t" anchorCtr="0">
              <a:noAutofit/>
            </a:bodyPr>
            <a:lstStyle/>
            <a:p>
              <a:pPr marL="114300" marR="0" lvl="1" indent="-114300" algn="l" rtl="0">
                <a:lnSpc>
                  <a:spcPct val="90000"/>
                </a:lnSpc>
                <a:spcBef>
                  <a:spcPts val="0"/>
                </a:spcBef>
                <a:spcAft>
                  <a:spcPts val="0"/>
                </a:spcAft>
                <a:buClr>
                  <a:schemeClr val="dk1"/>
                </a:buClr>
                <a:buSzPts val="1500"/>
                <a:buFont typeface="Arial"/>
                <a:buChar char="•"/>
              </a:pPr>
              <a:r>
                <a:rPr lang="en-CA" sz="1500" b="0" i="0" u="none" strike="noStrike" cap="none">
                  <a:solidFill>
                    <a:schemeClr val="dk1"/>
                  </a:solidFill>
                  <a:latin typeface="Times New Roman"/>
                  <a:ea typeface="Times New Roman"/>
                  <a:cs typeface="Times New Roman"/>
                  <a:sym typeface="Times New Roman"/>
                </a:rPr>
                <a:t>Inverse process of the compressing layer</a:t>
              </a:r>
              <a:endParaRPr/>
            </a:p>
          </p:txBody>
        </p:sp>
        <p:sp>
          <p:nvSpPr>
            <p:cNvPr id="346" name="Shape 346"/>
            <p:cNvSpPr/>
            <p:nvPr/>
          </p:nvSpPr>
          <p:spPr>
            <a:xfrm>
              <a:off x="192647" y="2907004"/>
              <a:ext cx="2697065" cy="442800"/>
            </a:xfrm>
            <a:prstGeom prst="roundRect">
              <a:avLst>
                <a:gd name="adj" fmla="val 16667"/>
              </a:avLst>
            </a:prstGeom>
            <a:solidFill>
              <a:schemeClr val="dk2"/>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 name="Shape 347"/>
            <p:cNvSpPr txBox="1"/>
            <p:nvPr/>
          </p:nvSpPr>
          <p:spPr>
            <a:xfrm>
              <a:off x="214263" y="2928620"/>
              <a:ext cx="2653833" cy="399568"/>
            </a:xfrm>
            <a:prstGeom prst="rect">
              <a:avLst/>
            </a:prstGeom>
            <a:noFill/>
            <a:ln>
              <a:noFill/>
            </a:ln>
          </p:spPr>
          <p:txBody>
            <a:bodyPr spcFirstLastPara="1" wrap="square" lIns="101925" tIns="0" rIns="101925" bIns="0" anchor="ctr" anchorCtr="0">
              <a:noAutofit/>
            </a:bodyPr>
            <a:lstStyle/>
            <a:p>
              <a:pPr marL="0" marR="0" lvl="0" indent="0" algn="l" rtl="0">
                <a:lnSpc>
                  <a:spcPct val="90000"/>
                </a:lnSpc>
                <a:spcBef>
                  <a:spcPts val="0"/>
                </a:spcBef>
                <a:spcAft>
                  <a:spcPts val="0"/>
                </a:spcAft>
                <a:buClr>
                  <a:schemeClr val="lt1"/>
                </a:buClr>
                <a:buFont typeface="Arial"/>
                <a:buNone/>
              </a:pPr>
              <a:r>
                <a:rPr lang="en-CA" sz="1500">
                  <a:solidFill>
                    <a:schemeClr val="lt1"/>
                  </a:solidFill>
                  <a:latin typeface="Times New Roman"/>
                  <a:ea typeface="Times New Roman"/>
                  <a:cs typeface="Times New Roman"/>
                  <a:sym typeface="Times New Roman"/>
                </a:rPr>
                <a:t>Enlarging layer</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24</a:t>
            </a:fld>
            <a:endParaRPr sz="1400">
              <a:solidFill>
                <a:schemeClr val="dk1"/>
              </a:solidFill>
              <a:latin typeface="Times New Roman"/>
              <a:ea typeface="Times New Roman"/>
              <a:cs typeface="Times New Roman"/>
              <a:sym typeface="Times New Roman"/>
            </a:endParaRPr>
          </a:p>
        </p:txBody>
      </p:sp>
      <p:sp>
        <p:nvSpPr>
          <p:cNvPr id="353" name="Shape 353"/>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354" name="Shape 354"/>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30400" marR="0" lvl="0" indent="-128800" algn="l" rtl="0">
              <a:lnSpc>
                <a:spcPct val="150000"/>
              </a:lnSpc>
              <a:spcBef>
                <a:spcPts val="0"/>
              </a:spcBef>
              <a:spcAft>
                <a:spcPts val="0"/>
              </a:spcAft>
              <a:buClr>
                <a:srgbClr val="5FA534"/>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lnSpc>
                <a:spcPct val="150000"/>
              </a:lnSpc>
              <a:spcBef>
                <a:spcPts val="100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355" name="Shape 355"/>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the LDCNN to Deep-LDCNN</a:t>
            </a:r>
            <a:endParaRPr/>
          </a:p>
        </p:txBody>
      </p:sp>
      <p:pic>
        <p:nvPicPr>
          <p:cNvPr id="356" name="Shape 356" descr="A screenshot of a cell phone&#10;&#10;Description generated with very high confidence"/>
          <p:cNvPicPr preferRelativeResize="0"/>
          <p:nvPr/>
        </p:nvPicPr>
        <p:blipFill rotWithShape="1">
          <a:blip r:embed="rId3">
            <a:alphaModFix/>
          </a:blip>
          <a:srcRect l="3900" r="3899"/>
          <a:stretch/>
        </p:blipFill>
        <p:spPr>
          <a:xfrm>
            <a:off x="276715" y="1577216"/>
            <a:ext cx="3124854" cy="4002574"/>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357" name="Shape 357"/>
          <p:cNvPicPr preferRelativeResize="0"/>
          <p:nvPr/>
        </p:nvPicPr>
        <p:blipFill rotWithShape="1">
          <a:blip r:embed="rId4">
            <a:alphaModFix/>
          </a:blip>
          <a:srcRect/>
          <a:stretch/>
        </p:blipFill>
        <p:spPr>
          <a:xfrm>
            <a:off x="4078225" y="2547746"/>
            <a:ext cx="4880625" cy="1768178"/>
          </a:xfrm>
          <a:prstGeom prst="rect">
            <a:avLst/>
          </a:prstGeom>
          <a:noFill/>
          <a:ln>
            <a:noFill/>
          </a:ln>
        </p:spPr>
      </p:pic>
      <p:sp>
        <p:nvSpPr>
          <p:cNvPr id="358" name="Shape 358"/>
          <p:cNvSpPr/>
          <p:nvPr/>
        </p:nvSpPr>
        <p:spPr>
          <a:xfrm>
            <a:off x="365568" y="4389120"/>
            <a:ext cx="2951117" cy="77724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imes New Roman"/>
              <a:ea typeface="Times New Roman"/>
              <a:cs typeface="Times New Roman"/>
              <a:sym typeface="Times New Roman"/>
            </a:endParaRPr>
          </a:p>
        </p:txBody>
      </p:sp>
      <p:sp>
        <p:nvSpPr>
          <p:cNvPr id="359" name="Shape 359"/>
          <p:cNvSpPr/>
          <p:nvPr/>
        </p:nvSpPr>
        <p:spPr>
          <a:xfrm rot="5400000" flipH="1">
            <a:off x="5720256" y="2445330"/>
            <a:ext cx="547266" cy="4562861"/>
          </a:xfrm>
          <a:prstGeom prst="bentArrow">
            <a:avLst>
              <a:gd name="adj1" fmla="val 13304"/>
              <a:gd name="adj2" fmla="val 30974"/>
              <a:gd name="adj3" fmla="val 38367"/>
              <a:gd name="adj4" fmla="val 61633"/>
            </a:avLst>
          </a:prstGeom>
          <a:solidFill>
            <a:schemeClr val="accent4"/>
          </a:solidFill>
          <a:ln w="25400" cap="flat" cmpd="sng">
            <a:solidFill>
              <a:srgbClr val="B86A0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25</a:t>
            </a:fld>
            <a:endParaRPr sz="1400">
              <a:solidFill>
                <a:schemeClr val="dk1"/>
              </a:solidFill>
              <a:latin typeface="Times New Roman"/>
              <a:ea typeface="Times New Roman"/>
              <a:cs typeface="Times New Roman"/>
              <a:sym typeface="Times New Roman"/>
            </a:endParaRPr>
          </a:p>
        </p:txBody>
      </p:sp>
      <p:sp>
        <p:nvSpPr>
          <p:cNvPr id="365" name="Shape 365"/>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366" name="Shape 366"/>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30400" marR="0" lvl="0" indent="-128800" algn="l" rtl="0">
              <a:lnSpc>
                <a:spcPct val="150000"/>
              </a:lnSpc>
              <a:spcBef>
                <a:spcPts val="0"/>
              </a:spcBef>
              <a:spcAft>
                <a:spcPts val="0"/>
              </a:spcAft>
              <a:buClr>
                <a:srgbClr val="5FA534"/>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lnSpc>
                <a:spcPct val="150000"/>
              </a:lnSpc>
              <a:spcBef>
                <a:spcPts val="100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367" name="Shape 367"/>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from the sparse-LDCNN to Deep-LDCNN</a:t>
            </a:r>
            <a:endParaRPr/>
          </a:p>
        </p:txBody>
      </p:sp>
      <p:pic>
        <p:nvPicPr>
          <p:cNvPr id="368" name="Shape 368" descr="A screenshot of a cell phone&#10;&#10;Description generated with very high confidence"/>
          <p:cNvPicPr preferRelativeResize="0"/>
          <p:nvPr/>
        </p:nvPicPr>
        <p:blipFill rotWithShape="1">
          <a:blip r:embed="rId3">
            <a:alphaModFix/>
          </a:blip>
          <a:srcRect l="3900" t="73894" r="3899" b="8816"/>
          <a:stretch/>
        </p:blipFill>
        <p:spPr>
          <a:xfrm>
            <a:off x="5685532" y="1472184"/>
            <a:ext cx="3124854" cy="691978"/>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pic>
        <p:nvPicPr>
          <p:cNvPr id="369" name="Shape 369"/>
          <p:cNvPicPr preferRelativeResize="0"/>
          <p:nvPr/>
        </p:nvPicPr>
        <p:blipFill rotWithShape="1">
          <a:blip r:embed="rId4">
            <a:alphaModFix/>
          </a:blip>
          <a:srcRect l="73745" r="8826"/>
          <a:stretch/>
        </p:blipFill>
        <p:spPr>
          <a:xfrm>
            <a:off x="6981568" y="3905132"/>
            <a:ext cx="850627" cy="1768178"/>
          </a:xfrm>
          <a:prstGeom prst="rect">
            <a:avLst/>
          </a:prstGeom>
          <a:noFill/>
          <a:ln>
            <a:noFill/>
          </a:ln>
        </p:spPr>
      </p:pic>
      <p:grpSp>
        <p:nvGrpSpPr>
          <p:cNvPr id="370" name="Shape 370"/>
          <p:cNvGrpSpPr/>
          <p:nvPr/>
        </p:nvGrpSpPr>
        <p:grpSpPr>
          <a:xfrm>
            <a:off x="738640" y="1882307"/>
            <a:ext cx="3984136" cy="2770808"/>
            <a:chOff x="373072" y="603431"/>
            <a:chExt cx="3984136" cy="2770808"/>
          </a:xfrm>
        </p:grpSpPr>
        <p:sp>
          <p:nvSpPr>
            <p:cNvPr id="371" name="Shape 371"/>
            <p:cNvSpPr/>
            <p:nvPr/>
          </p:nvSpPr>
          <p:spPr>
            <a:xfrm>
              <a:off x="373072" y="603431"/>
              <a:ext cx="3139724" cy="794119"/>
            </a:xfrm>
            <a:prstGeom prst="roundRect">
              <a:avLst>
                <a:gd name="adj" fmla="val 10000"/>
              </a:avLst>
            </a:prstGeom>
            <a:solidFill>
              <a:schemeClr val="dk2"/>
            </a:solidFill>
            <a:ln w="254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txBox="1"/>
            <p:nvPr/>
          </p:nvSpPr>
          <p:spPr>
            <a:xfrm>
              <a:off x="396331" y="626690"/>
              <a:ext cx="3093206" cy="747601"/>
            </a:xfrm>
            <a:prstGeom prst="rect">
              <a:avLst/>
            </a:prstGeom>
            <a:noFill/>
            <a:ln>
              <a:noFill/>
            </a:ln>
          </p:spPr>
          <p:txBody>
            <a:bodyPr spcFirstLastPara="1" wrap="square" lIns="45700" tIns="30475" rIns="45700" bIns="30475" anchor="ctr" anchorCtr="0">
              <a:noAutofit/>
            </a:bodyPr>
            <a:lstStyle/>
            <a:p>
              <a:pPr marL="0" marR="0" lvl="0" indent="0" algn="ctr" rtl="0">
                <a:lnSpc>
                  <a:spcPct val="90000"/>
                </a:lnSpc>
                <a:spcBef>
                  <a:spcPts val="0"/>
                </a:spcBef>
                <a:spcAft>
                  <a:spcPts val="0"/>
                </a:spcAft>
                <a:buClr>
                  <a:schemeClr val="lt1"/>
                </a:buClr>
                <a:buFont typeface="Arial"/>
                <a:buNone/>
              </a:pPr>
              <a:r>
                <a:rPr lang="en-CA" sz="2400">
                  <a:solidFill>
                    <a:schemeClr val="lt1"/>
                  </a:solidFill>
                  <a:latin typeface="Times New Roman"/>
                  <a:ea typeface="Times New Roman"/>
                  <a:cs typeface="Times New Roman"/>
                  <a:sym typeface="Times New Roman"/>
                </a:rPr>
                <a:t>Reassembling layer</a:t>
              </a:r>
              <a:endParaRPr/>
            </a:p>
          </p:txBody>
        </p:sp>
        <p:sp>
          <p:nvSpPr>
            <p:cNvPr id="373" name="Shape 373"/>
            <p:cNvSpPr/>
            <p:nvPr/>
          </p:nvSpPr>
          <p:spPr>
            <a:xfrm>
              <a:off x="687045" y="1397550"/>
              <a:ext cx="313972" cy="1283987"/>
            </a:xfrm>
            <a:custGeom>
              <a:avLst/>
              <a:gdLst/>
              <a:ahLst/>
              <a:cxnLst/>
              <a:rect l="0" t="0" r="0" b="0"/>
              <a:pathLst>
                <a:path w="120000" h="120000" extrusionOk="0">
                  <a:moveTo>
                    <a:pt x="0" y="0"/>
                  </a:moveTo>
                  <a:lnTo>
                    <a:pt x="0" y="120000"/>
                  </a:lnTo>
                  <a:lnTo>
                    <a:pt x="120000" y="120000"/>
                  </a:lnTo>
                </a:path>
              </a:pathLst>
            </a:custGeom>
            <a:noFill/>
            <a:ln w="25400" cap="flat" cmpd="sng">
              <a:solidFill>
                <a:srgbClr val="003C7A"/>
              </a:solidFill>
              <a:prstDash val="solid"/>
              <a:round/>
              <a:headEnd type="none" w="sm" len="sm"/>
              <a:tailEnd type="none" w="sm" len="sm"/>
            </a:ln>
          </p:spPr>
        </p:sp>
        <p:sp>
          <p:nvSpPr>
            <p:cNvPr id="374" name="Shape 374"/>
            <p:cNvSpPr/>
            <p:nvPr/>
          </p:nvSpPr>
          <p:spPr>
            <a:xfrm>
              <a:off x="1001017" y="1988835"/>
              <a:ext cx="3356191" cy="1385404"/>
            </a:xfrm>
            <a:prstGeom prst="roundRect">
              <a:avLst>
                <a:gd name="adj" fmla="val 10000"/>
              </a:avLst>
            </a:prstGeom>
            <a:solidFill>
              <a:schemeClr val="lt2">
                <a:alpha val="89803"/>
              </a:schemeClr>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txBox="1"/>
            <p:nvPr/>
          </p:nvSpPr>
          <p:spPr>
            <a:xfrm>
              <a:off x="1041594" y="2029412"/>
              <a:ext cx="3275037" cy="1304250"/>
            </a:xfrm>
            <a:prstGeom prst="rect">
              <a:avLst/>
            </a:prstGeom>
            <a:noFill/>
            <a:ln>
              <a:noFill/>
            </a:ln>
          </p:spPr>
          <p:txBody>
            <a:bodyPr spcFirstLastPara="1" wrap="square" lIns="34275" tIns="22850" rIns="34275" bIns="22850" anchor="ctr" anchorCtr="0">
              <a:noAutofit/>
            </a:bodyPr>
            <a:lstStyle/>
            <a:p>
              <a:pPr marL="0" marR="0" lvl="0" indent="0" algn="ctr" rtl="0">
                <a:lnSpc>
                  <a:spcPct val="90000"/>
                </a:lnSpc>
                <a:spcBef>
                  <a:spcPts val="0"/>
                </a:spcBef>
                <a:spcAft>
                  <a:spcPts val="0"/>
                </a:spcAft>
                <a:buClr>
                  <a:schemeClr val="dk1"/>
                </a:buClr>
                <a:buFont typeface="Arial"/>
                <a:buNone/>
              </a:pPr>
              <a:r>
                <a:rPr lang="en-CA" sz="1800">
                  <a:solidFill>
                    <a:schemeClr val="dk1"/>
                  </a:solidFill>
                  <a:latin typeface="Times New Roman"/>
                  <a:ea typeface="Times New Roman"/>
                  <a:cs typeface="Times New Roman"/>
                  <a:sym typeface="Times New Roman"/>
                </a:rPr>
                <a:t>Reduce the size of the feature maps to enhance the sharpness</a:t>
              </a:r>
              <a:endParaRPr/>
            </a:p>
          </p:txBody>
        </p:sp>
      </p:grpSp>
      <p:sp>
        <p:nvSpPr>
          <p:cNvPr id="376" name="Shape 376"/>
          <p:cNvSpPr/>
          <p:nvPr/>
        </p:nvSpPr>
        <p:spPr>
          <a:xfrm>
            <a:off x="7163736" y="2709208"/>
            <a:ext cx="296563" cy="988050"/>
          </a:xfrm>
          <a:prstGeom prst="downArrow">
            <a:avLst>
              <a:gd name="adj1" fmla="val 50000"/>
              <a:gd name="adj2" fmla="val 50000"/>
            </a:avLst>
          </a:prstGeom>
          <a:gradFill>
            <a:gsLst>
              <a:gs pos="0">
                <a:srgbClr val="FFBB75"/>
              </a:gs>
              <a:gs pos="35000">
                <a:srgbClr val="FFCD9F"/>
              </a:gs>
              <a:gs pos="100000">
                <a:srgbClr val="FFE7D6"/>
              </a:gs>
            </a:gsLst>
            <a:lin ang="16200000" scaled="0"/>
          </a:gradFill>
          <a:ln w="9525" cap="flat" cmpd="sng">
            <a:solidFill>
              <a:srgbClr val="FD8E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26</a:t>
            </a:fld>
            <a:endParaRPr sz="1400">
              <a:solidFill>
                <a:schemeClr val="dk1"/>
              </a:solidFill>
              <a:latin typeface="Times New Roman"/>
              <a:ea typeface="Times New Roman"/>
              <a:cs typeface="Times New Roman"/>
              <a:sym typeface="Times New Roman"/>
            </a:endParaRPr>
          </a:p>
        </p:txBody>
      </p:sp>
      <p:sp>
        <p:nvSpPr>
          <p:cNvPr id="383" name="Shape 383"/>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384" name="Shape 384"/>
          <p:cNvSpPr txBox="1">
            <a:spLocks noGrp="1"/>
          </p:cNvSpPr>
          <p:nvPr>
            <p:ph type="body" idx="1"/>
          </p:nvPr>
        </p:nvSpPr>
        <p:spPr>
          <a:xfrm>
            <a:off x="365567" y="1472184"/>
            <a:ext cx="3484058" cy="4500599"/>
          </a:xfrm>
          <a:prstGeom prst="rect">
            <a:avLst/>
          </a:prstGeom>
          <a:blipFill rotWithShape="1">
            <a:blip r:embed="rId3">
              <a:alphaModFix/>
            </a:blip>
            <a:stretch>
              <a:fillRect l="-1223" t="-812"/>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sp>
        <p:nvSpPr>
          <p:cNvPr id="385" name="Shape 385"/>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Parametric ReLU</a:t>
            </a:r>
            <a:endParaRPr sz="2800" b="1" i="0" u="none" strike="noStrike" cap="none">
              <a:solidFill>
                <a:schemeClr val="dk2"/>
              </a:solidFill>
              <a:latin typeface="Arial"/>
              <a:ea typeface="Arial"/>
              <a:cs typeface="Arial"/>
              <a:sym typeface="Arial"/>
            </a:endParaRPr>
          </a:p>
        </p:txBody>
      </p:sp>
      <p:pic>
        <p:nvPicPr>
          <p:cNvPr id="386" name="Shape 386"/>
          <p:cNvPicPr preferRelativeResize="0"/>
          <p:nvPr/>
        </p:nvPicPr>
        <p:blipFill rotWithShape="1">
          <a:blip r:embed="rId4">
            <a:alphaModFix/>
          </a:blip>
          <a:srcRect/>
          <a:stretch/>
        </p:blipFill>
        <p:spPr>
          <a:xfrm>
            <a:off x="3672268" y="1852485"/>
            <a:ext cx="5323005" cy="2752742"/>
          </a:xfrm>
          <a:prstGeom prst="rect">
            <a:avLst/>
          </a:prstGeom>
          <a:noFill/>
          <a:ln>
            <a:noFill/>
          </a:ln>
        </p:spPr>
      </p:pic>
      <p:grpSp>
        <p:nvGrpSpPr>
          <p:cNvPr id="387" name="Shape 387"/>
          <p:cNvGrpSpPr/>
          <p:nvPr/>
        </p:nvGrpSpPr>
        <p:grpSpPr>
          <a:xfrm>
            <a:off x="539982" y="3648453"/>
            <a:ext cx="2574587" cy="1993395"/>
            <a:chOff x="305286" y="375917"/>
            <a:chExt cx="2574587" cy="1993395"/>
          </a:xfrm>
        </p:grpSpPr>
        <p:sp>
          <p:nvSpPr>
            <p:cNvPr id="388" name="Shape 388"/>
            <p:cNvSpPr/>
            <p:nvPr/>
          </p:nvSpPr>
          <p:spPr>
            <a:xfrm>
              <a:off x="826879" y="1372616"/>
              <a:ext cx="342165" cy="325996"/>
            </a:xfrm>
            <a:custGeom>
              <a:avLst/>
              <a:gdLst/>
              <a:ahLst/>
              <a:cxnLst/>
              <a:rect l="0" t="0" r="0" b="0"/>
              <a:pathLst>
                <a:path w="120000" h="120000" extrusionOk="0">
                  <a:moveTo>
                    <a:pt x="0" y="0"/>
                  </a:moveTo>
                  <a:lnTo>
                    <a:pt x="59999" y="0"/>
                  </a:lnTo>
                  <a:lnTo>
                    <a:pt x="59999" y="120000"/>
                  </a:lnTo>
                  <a:lnTo>
                    <a:pt x="120000" y="120000"/>
                  </a:lnTo>
                </a:path>
              </a:pathLst>
            </a:custGeom>
            <a:noFill/>
            <a:ln w="25400" cap="flat" cmpd="sng">
              <a:solidFill>
                <a:srgbClr val="00174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txBox="1"/>
            <p:nvPr/>
          </p:nvSpPr>
          <p:spPr>
            <a:xfrm>
              <a:off x="986147" y="1523799"/>
              <a:ext cx="23630" cy="236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390" name="Shape 390"/>
            <p:cNvSpPr/>
            <p:nvPr/>
          </p:nvSpPr>
          <p:spPr>
            <a:xfrm>
              <a:off x="826879" y="1046619"/>
              <a:ext cx="342165" cy="325996"/>
            </a:xfrm>
            <a:custGeom>
              <a:avLst/>
              <a:gdLst/>
              <a:ahLst/>
              <a:cxnLst/>
              <a:rect l="0" t="0" r="0" b="0"/>
              <a:pathLst>
                <a:path w="120000" h="120000" extrusionOk="0">
                  <a:moveTo>
                    <a:pt x="0" y="120000"/>
                  </a:moveTo>
                  <a:lnTo>
                    <a:pt x="59999" y="120000"/>
                  </a:lnTo>
                  <a:lnTo>
                    <a:pt x="59999" y="0"/>
                  </a:lnTo>
                  <a:lnTo>
                    <a:pt x="120000" y="0"/>
                  </a:lnTo>
                </a:path>
              </a:pathLst>
            </a:custGeom>
            <a:noFill/>
            <a:ln w="25400" cap="flat" cmpd="sng">
              <a:solidFill>
                <a:srgbClr val="00174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txBox="1"/>
            <p:nvPr/>
          </p:nvSpPr>
          <p:spPr>
            <a:xfrm>
              <a:off x="986147" y="1197802"/>
              <a:ext cx="23630" cy="2363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392" name="Shape 392"/>
            <p:cNvSpPr/>
            <p:nvPr/>
          </p:nvSpPr>
          <p:spPr>
            <a:xfrm rot="-5400000">
              <a:off x="-430614" y="1111818"/>
              <a:ext cx="1993395" cy="521594"/>
            </a:xfrm>
            <a:prstGeom prst="rect">
              <a:avLst/>
            </a:prstGeom>
            <a:gradFill>
              <a:gsLst>
                <a:gs pos="0">
                  <a:srgbClr val="B1B4CC"/>
                </a:gs>
                <a:gs pos="35000">
                  <a:srgbClr val="C9C9DB"/>
                </a:gs>
                <a:gs pos="100000">
                  <a:srgbClr val="EAEAF1"/>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txBox="1"/>
            <p:nvPr/>
          </p:nvSpPr>
          <p:spPr>
            <a:xfrm rot="-5400000">
              <a:off x="-430614" y="1111818"/>
              <a:ext cx="1993395" cy="521594"/>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2800">
                  <a:solidFill>
                    <a:schemeClr val="dk1"/>
                  </a:solidFill>
                  <a:latin typeface="Times New Roman"/>
                  <a:ea typeface="Times New Roman"/>
                  <a:cs typeface="Times New Roman"/>
                  <a:sym typeface="Times New Roman"/>
                </a:rPr>
                <a:t>ReLU</a:t>
              </a:r>
              <a:endParaRPr sz="2800">
                <a:solidFill>
                  <a:schemeClr val="dk1"/>
                </a:solidFill>
                <a:latin typeface="Times New Roman"/>
                <a:ea typeface="Times New Roman"/>
                <a:cs typeface="Times New Roman"/>
                <a:sym typeface="Times New Roman"/>
              </a:endParaRPr>
            </a:p>
          </p:txBody>
        </p:sp>
        <p:sp>
          <p:nvSpPr>
            <p:cNvPr id="394" name="Shape 394"/>
            <p:cNvSpPr/>
            <p:nvPr/>
          </p:nvSpPr>
          <p:spPr>
            <a:xfrm>
              <a:off x="1169045" y="785822"/>
              <a:ext cx="1710828" cy="521594"/>
            </a:xfrm>
            <a:prstGeom prst="rect">
              <a:avLst/>
            </a:prstGeom>
            <a:gradFill>
              <a:gsLst>
                <a:gs pos="0">
                  <a:srgbClr val="B1B4CC"/>
                </a:gs>
                <a:gs pos="35000">
                  <a:srgbClr val="C9C9DB"/>
                </a:gs>
                <a:gs pos="100000">
                  <a:srgbClr val="EAEAF1"/>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5" name="Shape 395"/>
            <p:cNvSpPr txBox="1"/>
            <p:nvPr/>
          </p:nvSpPr>
          <p:spPr>
            <a:xfrm>
              <a:off x="1169045" y="785822"/>
              <a:ext cx="1710828" cy="521594"/>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200">
                  <a:solidFill>
                    <a:schemeClr val="dk1"/>
                  </a:solidFill>
                  <a:latin typeface="Times New Roman"/>
                  <a:ea typeface="Times New Roman"/>
                  <a:cs typeface="Times New Roman"/>
                  <a:sym typeface="Times New Roman"/>
                </a:rPr>
                <a:t>Zero gradient whenever the unit is not active.</a:t>
              </a:r>
              <a:endParaRPr sz="1200">
                <a:solidFill>
                  <a:schemeClr val="dk1"/>
                </a:solidFill>
                <a:latin typeface="Times New Roman"/>
                <a:ea typeface="Times New Roman"/>
                <a:cs typeface="Times New Roman"/>
                <a:sym typeface="Times New Roman"/>
              </a:endParaRPr>
            </a:p>
          </p:txBody>
        </p:sp>
        <p:sp>
          <p:nvSpPr>
            <p:cNvPr id="396" name="Shape 396"/>
            <p:cNvSpPr/>
            <p:nvPr/>
          </p:nvSpPr>
          <p:spPr>
            <a:xfrm>
              <a:off x="1169045" y="1437815"/>
              <a:ext cx="1710828" cy="521594"/>
            </a:xfrm>
            <a:prstGeom prst="rect">
              <a:avLst/>
            </a:prstGeom>
            <a:gradFill>
              <a:gsLst>
                <a:gs pos="0">
                  <a:srgbClr val="B1B4CC"/>
                </a:gs>
                <a:gs pos="35000">
                  <a:srgbClr val="C9C9DB"/>
                </a:gs>
                <a:gs pos="100000">
                  <a:srgbClr val="EAEAF1"/>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txBox="1"/>
            <p:nvPr/>
          </p:nvSpPr>
          <p:spPr>
            <a:xfrm>
              <a:off x="1169045" y="1437815"/>
              <a:ext cx="1710828" cy="521594"/>
            </a:xfrm>
            <a:prstGeom prst="rect">
              <a:avLst/>
            </a:prstGeom>
            <a:noFill/>
            <a:ln>
              <a:noFill/>
            </a:ln>
          </p:spPr>
          <p:txBody>
            <a:bodyPr spcFirstLastPara="1" wrap="square" lIns="7600" tIns="7600" rIns="7600" bIns="760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200">
                  <a:solidFill>
                    <a:schemeClr val="dk1"/>
                  </a:solidFill>
                  <a:latin typeface="Times New Roman"/>
                  <a:ea typeface="Times New Roman"/>
                  <a:cs typeface="Times New Roman"/>
                  <a:sym typeface="Times New Roman"/>
                </a:rPr>
                <a:t>Slow down the training process due to the constant zero gradients.</a:t>
              </a:r>
              <a:endParaRPr sz="1200">
                <a:solidFill>
                  <a:schemeClr val="dk1"/>
                </a:solidFill>
                <a:latin typeface="Times New Roman"/>
                <a:ea typeface="Times New Roman"/>
                <a:cs typeface="Times New Roman"/>
                <a:sym typeface="Times New Roman"/>
              </a:endParaRPr>
            </a:p>
          </p:txBody>
        </p:sp>
      </p:grpSp>
      <p:grpSp>
        <p:nvGrpSpPr>
          <p:cNvPr id="398" name="Shape 398"/>
          <p:cNvGrpSpPr/>
          <p:nvPr/>
        </p:nvGrpSpPr>
        <p:grpSpPr>
          <a:xfrm>
            <a:off x="523973" y="2369044"/>
            <a:ext cx="2288816" cy="1041480"/>
            <a:chOff x="36579" y="714715"/>
            <a:chExt cx="2288816" cy="1041480"/>
          </a:xfrm>
        </p:grpSpPr>
        <p:sp>
          <p:nvSpPr>
            <p:cNvPr id="399" name="Shape 399"/>
            <p:cNvSpPr/>
            <p:nvPr/>
          </p:nvSpPr>
          <p:spPr>
            <a:xfrm>
              <a:off x="36579" y="1023793"/>
              <a:ext cx="968819" cy="484409"/>
            </a:xfrm>
            <a:prstGeom prst="roundRect">
              <a:avLst>
                <a:gd name="adj" fmla="val 10000"/>
              </a:avLst>
            </a:prstGeom>
            <a:gradFill>
              <a:gsLst>
                <a:gs pos="0">
                  <a:srgbClr val="B1B4CC"/>
                </a:gs>
                <a:gs pos="35000">
                  <a:srgbClr val="C9C9DB"/>
                </a:gs>
                <a:gs pos="100000">
                  <a:srgbClr val="EAEAF1"/>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txBox="1"/>
            <p:nvPr/>
          </p:nvSpPr>
          <p:spPr>
            <a:xfrm>
              <a:off x="50767" y="1037981"/>
              <a:ext cx="940443" cy="45603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Font typeface="Times New Roman"/>
                <a:buNone/>
              </a:pPr>
              <a:endParaRPr sz="1600">
                <a:solidFill>
                  <a:schemeClr val="dk1"/>
                </a:solidFill>
                <a:latin typeface="Times New Roman"/>
                <a:ea typeface="Times New Roman"/>
                <a:cs typeface="Times New Roman"/>
                <a:sym typeface="Times New Roman"/>
              </a:endParaRPr>
            </a:p>
          </p:txBody>
        </p:sp>
        <p:sp>
          <p:nvSpPr>
            <p:cNvPr id="401" name="Shape 401"/>
            <p:cNvSpPr/>
            <p:nvPr/>
          </p:nvSpPr>
          <p:spPr>
            <a:xfrm rot="-2481094">
              <a:off x="947077" y="1093815"/>
              <a:ext cx="467819" cy="35288"/>
            </a:xfrm>
            <a:custGeom>
              <a:avLst/>
              <a:gdLst/>
              <a:ahLst/>
              <a:cxnLst/>
              <a:rect l="0" t="0" r="0" b="0"/>
              <a:pathLst>
                <a:path w="120000" h="120000" extrusionOk="0">
                  <a:moveTo>
                    <a:pt x="0" y="60000"/>
                  </a:moveTo>
                  <a:lnTo>
                    <a:pt x="119999" y="60000"/>
                  </a:lnTo>
                </a:path>
              </a:pathLst>
            </a:custGeom>
            <a:noFill/>
            <a:ln w="25400" cap="flat" cmpd="sng">
              <a:solidFill>
                <a:srgbClr val="00174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txBox="1"/>
            <p:nvPr/>
          </p:nvSpPr>
          <p:spPr>
            <a:xfrm rot="-2481094">
              <a:off x="1169292" y="1099763"/>
              <a:ext cx="23390" cy="2339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03" name="Shape 403"/>
            <p:cNvSpPr/>
            <p:nvPr/>
          </p:nvSpPr>
          <p:spPr>
            <a:xfrm>
              <a:off x="1356576" y="714715"/>
              <a:ext cx="968819" cy="484409"/>
            </a:xfrm>
            <a:prstGeom prst="roundRect">
              <a:avLst>
                <a:gd name="adj" fmla="val 10000"/>
              </a:avLst>
            </a:prstGeom>
            <a:gradFill>
              <a:gsLst>
                <a:gs pos="0">
                  <a:srgbClr val="B1B4CC"/>
                </a:gs>
                <a:gs pos="35000">
                  <a:srgbClr val="C9C9DB"/>
                </a:gs>
                <a:gs pos="100000">
                  <a:srgbClr val="EAEAF1"/>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txBox="1"/>
            <p:nvPr/>
          </p:nvSpPr>
          <p:spPr>
            <a:xfrm>
              <a:off x="1370764" y="728903"/>
              <a:ext cx="940443" cy="45603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Font typeface="Times New Roman"/>
                <a:buNone/>
              </a:pPr>
              <a:endParaRPr sz="1600">
                <a:solidFill>
                  <a:schemeClr val="dk1"/>
                </a:solidFill>
                <a:latin typeface="Times New Roman"/>
                <a:ea typeface="Times New Roman"/>
                <a:cs typeface="Times New Roman"/>
                <a:sym typeface="Times New Roman"/>
              </a:endParaRPr>
            </a:p>
          </p:txBody>
        </p:sp>
        <p:sp>
          <p:nvSpPr>
            <p:cNvPr id="405" name="Shape 405"/>
            <p:cNvSpPr/>
            <p:nvPr/>
          </p:nvSpPr>
          <p:spPr>
            <a:xfrm rot="2113731">
              <a:off x="966030" y="1372350"/>
              <a:ext cx="429914" cy="35288"/>
            </a:xfrm>
            <a:custGeom>
              <a:avLst/>
              <a:gdLst/>
              <a:ahLst/>
              <a:cxnLst/>
              <a:rect l="0" t="0" r="0" b="0"/>
              <a:pathLst>
                <a:path w="120000" h="120000" extrusionOk="0">
                  <a:moveTo>
                    <a:pt x="0" y="60000"/>
                  </a:moveTo>
                  <a:lnTo>
                    <a:pt x="120000" y="60000"/>
                  </a:lnTo>
                </a:path>
              </a:pathLst>
            </a:custGeom>
            <a:noFill/>
            <a:ln w="25400" cap="flat" cmpd="sng">
              <a:solidFill>
                <a:srgbClr val="00174A"/>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txBox="1"/>
            <p:nvPr/>
          </p:nvSpPr>
          <p:spPr>
            <a:xfrm rot="2113731">
              <a:off x="1170239" y="1379246"/>
              <a:ext cx="21495" cy="2149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07" name="Shape 407"/>
            <p:cNvSpPr/>
            <p:nvPr/>
          </p:nvSpPr>
          <p:spPr>
            <a:xfrm>
              <a:off x="1356576" y="1271786"/>
              <a:ext cx="968819" cy="484409"/>
            </a:xfrm>
            <a:prstGeom prst="roundRect">
              <a:avLst>
                <a:gd name="adj" fmla="val 10000"/>
              </a:avLst>
            </a:prstGeom>
            <a:gradFill>
              <a:gsLst>
                <a:gs pos="0">
                  <a:srgbClr val="B1B4CC"/>
                </a:gs>
                <a:gs pos="35000">
                  <a:srgbClr val="C9C9DB"/>
                </a:gs>
                <a:gs pos="100000">
                  <a:srgbClr val="EAEAF1"/>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txBox="1"/>
            <p:nvPr/>
          </p:nvSpPr>
          <p:spPr>
            <a:xfrm>
              <a:off x="1370764" y="1285974"/>
              <a:ext cx="940443" cy="456033"/>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600">
                  <a:solidFill>
                    <a:schemeClr val="dk1"/>
                  </a:solidFill>
                  <a:latin typeface="Times New Roman"/>
                  <a:ea typeface="Times New Roman"/>
                  <a:cs typeface="Times New Roman"/>
                  <a:sym typeface="Times New Roman"/>
                </a:rPr>
                <a:t>learned parameter</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27</a:t>
            </a:fld>
            <a:endParaRPr sz="1400">
              <a:solidFill>
                <a:schemeClr val="dk1"/>
              </a:solidFill>
              <a:latin typeface="Times New Roman"/>
              <a:ea typeface="Times New Roman"/>
              <a:cs typeface="Times New Roman"/>
              <a:sym typeface="Times New Roman"/>
            </a:endParaRPr>
          </a:p>
        </p:txBody>
      </p:sp>
      <p:sp>
        <p:nvSpPr>
          <p:cNvPr id="414" name="Shape 414"/>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grpSp>
        <p:nvGrpSpPr>
          <p:cNvPr id="415" name="Shape 415"/>
          <p:cNvGrpSpPr/>
          <p:nvPr/>
        </p:nvGrpSpPr>
        <p:grpSpPr>
          <a:xfrm>
            <a:off x="1117621" y="2827345"/>
            <a:ext cx="5291843" cy="3042122"/>
            <a:chOff x="309471" y="-1"/>
            <a:chExt cx="5291843" cy="3042122"/>
          </a:xfrm>
        </p:grpSpPr>
        <p:sp>
          <p:nvSpPr>
            <p:cNvPr id="416" name="Shape 416"/>
            <p:cNvSpPr/>
            <p:nvPr/>
          </p:nvSpPr>
          <p:spPr>
            <a:xfrm>
              <a:off x="887472" y="1521061"/>
              <a:ext cx="379170" cy="722503"/>
            </a:xfrm>
            <a:custGeom>
              <a:avLst/>
              <a:gdLst/>
              <a:ahLst/>
              <a:cxnLst/>
              <a:rect l="0" t="0" r="0" b="0"/>
              <a:pathLst>
                <a:path w="120000" h="120000" extrusionOk="0">
                  <a:moveTo>
                    <a:pt x="0" y="0"/>
                  </a:moveTo>
                  <a:lnTo>
                    <a:pt x="60000" y="0"/>
                  </a:lnTo>
                  <a:lnTo>
                    <a:pt x="60000" y="120000"/>
                  </a:lnTo>
                  <a:lnTo>
                    <a:pt x="120000" y="120000"/>
                  </a:lnTo>
                </a:path>
              </a:pathLst>
            </a:custGeom>
            <a:noFill/>
            <a:ln w="25400" cap="flat" cmpd="sng">
              <a:solidFill>
                <a:srgbClr val="398E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txBox="1"/>
            <p:nvPr/>
          </p:nvSpPr>
          <p:spPr>
            <a:xfrm>
              <a:off x="1056659" y="1861914"/>
              <a:ext cx="40797" cy="407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18" name="Shape 418"/>
            <p:cNvSpPr/>
            <p:nvPr/>
          </p:nvSpPr>
          <p:spPr>
            <a:xfrm>
              <a:off x="887472" y="1475341"/>
              <a:ext cx="379170" cy="91440"/>
            </a:xfrm>
            <a:custGeom>
              <a:avLst/>
              <a:gdLst/>
              <a:ahLst/>
              <a:cxnLst/>
              <a:rect l="0" t="0" r="0" b="0"/>
              <a:pathLst>
                <a:path w="120000" h="120000" extrusionOk="0">
                  <a:moveTo>
                    <a:pt x="0" y="60000"/>
                  </a:moveTo>
                  <a:lnTo>
                    <a:pt x="120000" y="60000"/>
                  </a:lnTo>
                </a:path>
              </a:pathLst>
            </a:custGeom>
            <a:noFill/>
            <a:ln w="25400" cap="flat" cmpd="sng">
              <a:solidFill>
                <a:srgbClr val="398E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txBox="1"/>
            <p:nvPr/>
          </p:nvSpPr>
          <p:spPr>
            <a:xfrm>
              <a:off x="1067578" y="1511581"/>
              <a:ext cx="18958" cy="1895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20" name="Shape 420"/>
            <p:cNvSpPr/>
            <p:nvPr/>
          </p:nvSpPr>
          <p:spPr>
            <a:xfrm>
              <a:off x="887472" y="798557"/>
              <a:ext cx="379170" cy="722503"/>
            </a:xfrm>
            <a:custGeom>
              <a:avLst/>
              <a:gdLst/>
              <a:ahLst/>
              <a:cxnLst/>
              <a:rect l="0" t="0" r="0" b="0"/>
              <a:pathLst>
                <a:path w="120000" h="120000" extrusionOk="0">
                  <a:moveTo>
                    <a:pt x="0" y="120000"/>
                  </a:moveTo>
                  <a:lnTo>
                    <a:pt x="60000" y="120000"/>
                  </a:lnTo>
                  <a:lnTo>
                    <a:pt x="60000" y="0"/>
                  </a:lnTo>
                  <a:lnTo>
                    <a:pt x="120000" y="0"/>
                  </a:lnTo>
                </a:path>
              </a:pathLst>
            </a:custGeom>
            <a:noFill/>
            <a:ln w="25400" cap="flat" cmpd="sng">
              <a:solidFill>
                <a:srgbClr val="398EBF"/>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txBox="1"/>
            <p:nvPr/>
          </p:nvSpPr>
          <p:spPr>
            <a:xfrm>
              <a:off x="1056659" y="1139410"/>
              <a:ext cx="40797" cy="4079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22" name="Shape 422"/>
            <p:cNvSpPr/>
            <p:nvPr/>
          </p:nvSpPr>
          <p:spPr>
            <a:xfrm rot="-5400000">
              <a:off x="-922589" y="1232059"/>
              <a:ext cx="3042122" cy="578003"/>
            </a:xfrm>
            <a:prstGeom prst="rect">
              <a:avLst/>
            </a:prstGeom>
            <a:solidFill>
              <a:srgbClr val="FEBD69"/>
            </a:solidFill>
            <a:ln w="25400" cap="flat" cmpd="sng">
              <a:solidFill>
                <a:srgbClr val="42A2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txBox="1"/>
            <p:nvPr/>
          </p:nvSpPr>
          <p:spPr>
            <a:xfrm rot="-5400000">
              <a:off x="-922589" y="1232059"/>
              <a:ext cx="3042122" cy="57800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accent1"/>
                </a:buClr>
                <a:buFont typeface="Times New Roman"/>
                <a:buNone/>
              </a:pPr>
              <a:r>
                <a:rPr lang="en-CA" sz="2000" b="0" cap="none">
                  <a:solidFill>
                    <a:schemeClr val="accent1"/>
                  </a:solidFill>
                  <a:latin typeface="Times New Roman"/>
                  <a:ea typeface="Times New Roman"/>
                  <a:cs typeface="Times New Roman"/>
                  <a:sym typeface="Times New Roman"/>
                </a:rPr>
                <a:t>Sensitive parameters</a:t>
              </a:r>
              <a:endParaRPr/>
            </a:p>
          </p:txBody>
        </p:sp>
        <p:sp>
          <p:nvSpPr>
            <p:cNvPr id="424" name="Shape 424"/>
            <p:cNvSpPr/>
            <p:nvPr/>
          </p:nvSpPr>
          <p:spPr>
            <a:xfrm>
              <a:off x="1266642" y="509555"/>
              <a:ext cx="4270516" cy="578003"/>
            </a:xfrm>
            <a:prstGeom prst="rect">
              <a:avLst/>
            </a:prstGeom>
            <a:solidFill>
              <a:srgbClr val="FEBD69"/>
            </a:solidFill>
            <a:ln w="25400" cap="flat" cmpd="sng">
              <a:solidFill>
                <a:srgbClr val="42A2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txBox="1"/>
            <p:nvPr/>
          </p:nvSpPr>
          <p:spPr>
            <a:xfrm>
              <a:off x="1266642" y="509555"/>
              <a:ext cx="4270516" cy="578003"/>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chemeClr val="accent1"/>
                </a:buClr>
                <a:buFont typeface="Times New Roman"/>
                <a:buNone/>
              </a:pPr>
              <a:r>
                <a:rPr lang="en-CA" sz="1500" b="0" cap="none">
                  <a:solidFill>
                    <a:schemeClr val="accent1"/>
                  </a:solidFill>
                  <a:latin typeface="Times New Roman"/>
                  <a:ea typeface="Times New Roman"/>
                  <a:cs typeface="Times New Roman"/>
                  <a:sym typeface="Times New Roman"/>
                </a:rPr>
                <a:t>Number of feature maps in the feature extraction layer ()</a:t>
              </a:r>
              <a:endParaRPr/>
            </a:p>
          </p:txBody>
        </p:sp>
        <p:sp>
          <p:nvSpPr>
            <p:cNvPr id="426" name="Shape 426"/>
            <p:cNvSpPr/>
            <p:nvPr/>
          </p:nvSpPr>
          <p:spPr>
            <a:xfrm>
              <a:off x="1266642" y="1232059"/>
              <a:ext cx="4258857" cy="578003"/>
            </a:xfrm>
            <a:prstGeom prst="rect">
              <a:avLst/>
            </a:prstGeom>
            <a:solidFill>
              <a:srgbClr val="FEBD69"/>
            </a:solidFill>
            <a:ln w="25400" cap="flat" cmpd="sng">
              <a:solidFill>
                <a:srgbClr val="42A2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txBox="1"/>
            <p:nvPr/>
          </p:nvSpPr>
          <p:spPr>
            <a:xfrm>
              <a:off x="1266642" y="1232059"/>
              <a:ext cx="4258857" cy="578003"/>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Clr>
                  <a:schemeClr val="accent1"/>
                </a:buClr>
                <a:buFont typeface="Times New Roman"/>
                <a:buNone/>
              </a:pPr>
              <a:r>
                <a:rPr lang="en-CA" sz="1500" b="0" cap="none">
                  <a:solidFill>
                    <a:schemeClr val="accent1"/>
                  </a:solidFill>
                  <a:latin typeface="Times New Roman"/>
                  <a:ea typeface="Times New Roman"/>
                  <a:cs typeface="Times New Roman"/>
                  <a:sym typeface="Times New Roman"/>
                </a:rPr>
                <a:t>Number of mapping layers ()</a:t>
              </a:r>
              <a:endParaRPr/>
            </a:p>
          </p:txBody>
        </p:sp>
        <p:sp>
          <p:nvSpPr>
            <p:cNvPr id="428" name="Shape 428"/>
            <p:cNvSpPr/>
            <p:nvPr/>
          </p:nvSpPr>
          <p:spPr>
            <a:xfrm>
              <a:off x="1266642" y="1954563"/>
              <a:ext cx="4334672" cy="578003"/>
            </a:xfrm>
            <a:prstGeom prst="rect">
              <a:avLst/>
            </a:prstGeom>
            <a:solidFill>
              <a:srgbClr val="FEBD69"/>
            </a:solidFill>
            <a:ln w="25400" cap="flat" cmpd="sng">
              <a:solidFill>
                <a:srgbClr val="42A2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txBox="1"/>
            <p:nvPr/>
          </p:nvSpPr>
          <p:spPr>
            <a:xfrm>
              <a:off x="1266642" y="1954563"/>
              <a:ext cx="4334672" cy="578003"/>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Clr>
                  <a:schemeClr val="accent1"/>
                </a:buClr>
                <a:buFont typeface="Times New Roman"/>
                <a:buNone/>
              </a:pPr>
              <a:r>
                <a:rPr lang="en-CA" sz="1400" b="0" cap="none">
                  <a:solidFill>
                    <a:schemeClr val="accent1"/>
                  </a:solidFill>
                  <a:latin typeface="Times New Roman"/>
                  <a:ea typeface="Times New Roman"/>
                  <a:cs typeface="Times New Roman"/>
                  <a:sym typeface="Times New Roman"/>
                </a:rPr>
                <a:t>Number of feature maps in the compressing layer ()</a:t>
              </a:r>
              <a:endParaRPr/>
            </a:p>
          </p:txBody>
        </p:sp>
      </p:grpSp>
      <p:sp>
        <p:nvSpPr>
          <p:cNvPr id="430" name="Shape 430"/>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Network parameters and Efficiency</a:t>
            </a:r>
            <a:endParaRPr/>
          </a:p>
        </p:txBody>
      </p:sp>
      <p:grpSp>
        <p:nvGrpSpPr>
          <p:cNvPr id="431" name="Shape 431"/>
          <p:cNvGrpSpPr/>
          <p:nvPr/>
        </p:nvGrpSpPr>
        <p:grpSpPr>
          <a:xfrm>
            <a:off x="512988" y="1135190"/>
            <a:ext cx="5807428" cy="1405944"/>
            <a:chOff x="811859" y="412"/>
            <a:chExt cx="5807428" cy="1405944"/>
          </a:xfrm>
        </p:grpSpPr>
        <p:sp>
          <p:nvSpPr>
            <p:cNvPr id="432" name="Shape 432"/>
            <p:cNvSpPr/>
            <p:nvPr/>
          </p:nvSpPr>
          <p:spPr>
            <a:xfrm>
              <a:off x="811859" y="376420"/>
              <a:ext cx="1307855" cy="653927"/>
            </a:xfrm>
            <a:prstGeom prst="roundRect">
              <a:avLst>
                <a:gd name="adj" fmla="val 10000"/>
              </a:avLst>
            </a:prstGeom>
            <a:gradFill>
              <a:gsLst>
                <a:gs pos="0">
                  <a:srgbClr val="90DBFF"/>
                </a:gs>
                <a:gs pos="35000">
                  <a:srgbClr val="B0E4FF"/>
                </a:gs>
                <a:gs pos="100000">
                  <a:srgbClr val="DFF4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txBox="1"/>
            <p:nvPr/>
          </p:nvSpPr>
          <p:spPr>
            <a:xfrm>
              <a:off x="831012" y="395573"/>
              <a:ext cx="1269549" cy="61562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900">
                  <a:solidFill>
                    <a:schemeClr val="dk1"/>
                  </a:solidFill>
                  <a:latin typeface="Times New Roman"/>
                  <a:ea typeface="Times New Roman"/>
                  <a:cs typeface="Times New Roman"/>
                  <a:sym typeface="Times New Roman"/>
                </a:rPr>
                <a:t>Symmetric</a:t>
              </a:r>
              <a:endParaRPr sz="1900">
                <a:solidFill>
                  <a:schemeClr val="dk1"/>
                </a:solidFill>
                <a:latin typeface="Times New Roman"/>
                <a:ea typeface="Times New Roman"/>
                <a:cs typeface="Times New Roman"/>
                <a:sym typeface="Times New Roman"/>
              </a:endParaRPr>
            </a:p>
          </p:txBody>
        </p:sp>
        <p:sp>
          <p:nvSpPr>
            <p:cNvPr id="434" name="Shape 434"/>
            <p:cNvSpPr/>
            <p:nvPr/>
          </p:nvSpPr>
          <p:spPr>
            <a:xfrm rot="-2142401">
              <a:off x="2059160" y="473544"/>
              <a:ext cx="644251" cy="83671"/>
            </a:xfrm>
            <a:custGeom>
              <a:avLst/>
              <a:gdLst/>
              <a:ahLst/>
              <a:cxnLst/>
              <a:rect l="0" t="0" r="0" b="0"/>
              <a:pathLst>
                <a:path w="120000" h="120000" extrusionOk="0">
                  <a:moveTo>
                    <a:pt x="0" y="59999"/>
                  </a:moveTo>
                  <a:lnTo>
                    <a:pt x="120000" y="59999"/>
                  </a:lnTo>
                </a:path>
              </a:pathLst>
            </a:custGeom>
            <a:noFill/>
            <a:ln w="25400" cap="flat" cmpd="sng">
              <a:solidFill>
                <a:srgbClr val="4EB5F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txBox="1"/>
            <p:nvPr/>
          </p:nvSpPr>
          <p:spPr>
            <a:xfrm rot="-2142401">
              <a:off x="2365179" y="499273"/>
              <a:ext cx="32212" cy="322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36" name="Shape 436"/>
            <p:cNvSpPr/>
            <p:nvPr/>
          </p:nvSpPr>
          <p:spPr>
            <a:xfrm>
              <a:off x="2642857" y="412"/>
              <a:ext cx="3916138" cy="653927"/>
            </a:xfrm>
            <a:prstGeom prst="roundRect">
              <a:avLst>
                <a:gd name="adj" fmla="val 10000"/>
              </a:avLst>
            </a:prstGeom>
            <a:gradFill>
              <a:gsLst>
                <a:gs pos="0">
                  <a:srgbClr val="88E2FF"/>
                </a:gs>
                <a:gs pos="35000">
                  <a:srgbClr val="ABE8FF"/>
                </a:gs>
                <a:gs pos="100000">
                  <a:srgbClr val="DBF7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7" name="Shape 437"/>
            <p:cNvSpPr txBox="1"/>
            <p:nvPr/>
          </p:nvSpPr>
          <p:spPr>
            <a:xfrm>
              <a:off x="2662010" y="19565"/>
              <a:ext cx="3877832" cy="615621"/>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2000">
                  <a:solidFill>
                    <a:schemeClr val="dk1"/>
                  </a:solidFill>
                  <a:latin typeface="Times New Roman"/>
                  <a:ea typeface="Times New Roman"/>
                  <a:cs typeface="Times New Roman"/>
                  <a:sym typeface="Times New Roman"/>
                </a:rPr>
                <a:t>Size of the feature maps in the mapping layers</a:t>
              </a:r>
              <a:endParaRPr sz="2000">
                <a:solidFill>
                  <a:schemeClr val="dk1"/>
                </a:solidFill>
                <a:latin typeface="Times New Roman"/>
                <a:ea typeface="Times New Roman"/>
                <a:cs typeface="Times New Roman"/>
                <a:sym typeface="Times New Roman"/>
              </a:endParaRPr>
            </a:p>
          </p:txBody>
        </p:sp>
        <p:sp>
          <p:nvSpPr>
            <p:cNvPr id="438" name="Shape 438"/>
            <p:cNvSpPr/>
            <p:nvPr/>
          </p:nvSpPr>
          <p:spPr>
            <a:xfrm rot="2142401">
              <a:off x="2059160" y="849552"/>
              <a:ext cx="644251" cy="83671"/>
            </a:xfrm>
            <a:custGeom>
              <a:avLst/>
              <a:gdLst/>
              <a:ahLst/>
              <a:cxnLst/>
              <a:rect l="0" t="0" r="0" b="0"/>
              <a:pathLst>
                <a:path w="120000" h="120000" extrusionOk="0">
                  <a:moveTo>
                    <a:pt x="0" y="59999"/>
                  </a:moveTo>
                  <a:lnTo>
                    <a:pt x="120000" y="59999"/>
                  </a:lnTo>
                </a:path>
              </a:pathLst>
            </a:custGeom>
            <a:noFill/>
            <a:ln w="25400" cap="flat" cmpd="sng">
              <a:solidFill>
                <a:srgbClr val="4EB5F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txBox="1"/>
            <p:nvPr/>
          </p:nvSpPr>
          <p:spPr>
            <a:xfrm rot="2142401">
              <a:off x="2365179" y="875282"/>
              <a:ext cx="32212" cy="32212"/>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Font typeface="Times New Roman"/>
                <a:buNone/>
              </a:pPr>
              <a:endParaRPr sz="500">
                <a:solidFill>
                  <a:schemeClr val="dk1"/>
                </a:solidFill>
                <a:latin typeface="Times New Roman"/>
                <a:ea typeface="Times New Roman"/>
                <a:cs typeface="Times New Roman"/>
                <a:sym typeface="Times New Roman"/>
              </a:endParaRPr>
            </a:p>
          </p:txBody>
        </p:sp>
        <p:sp>
          <p:nvSpPr>
            <p:cNvPr id="440" name="Shape 440"/>
            <p:cNvSpPr/>
            <p:nvPr/>
          </p:nvSpPr>
          <p:spPr>
            <a:xfrm>
              <a:off x="2642857" y="752429"/>
              <a:ext cx="3976430" cy="653927"/>
            </a:xfrm>
            <a:prstGeom prst="roundRect">
              <a:avLst>
                <a:gd name="adj" fmla="val 10000"/>
              </a:avLst>
            </a:prstGeom>
            <a:gradFill>
              <a:gsLst>
                <a:gs pos="0">
                  <a:srgbClr val="88E2FF"/>
                </a:gs>
                <a:gs pos="35000">
                  <a:srgbClr val="ABE8FF"/>
                </a:gs>
                <a:gs pos="100000">
                  <a:srgbClr val="DBF7FF"/>
                </a:gs>
              </a:gsLst>
              <a:lin ang="16200000" scaled="0"/>
            </a:grad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Shape 441"/>
            <p:cNvSpPr txBox="1"/>
            <p:nvPr/>
          </p:nvSpPr>
          <p:spPr>
            <a:xfrm>
              <a:off x="2662010" y="771582"/>
              <a:ext cx="3938124" cy="615621"/>
            </a:xfrm>
            <a:prstGeom prst="rect">
              <a:avLst/>
            </a:prstGeom>
            <a:noFill/>
            <a:ln>
              <a:noFill/>
            </a:ln>
          </p:spPr>
          <p:txBody>
            <a:bodyPr spcFirstLastPara="1" wrap="square" lIns="12050" tIns="12050" rIns="12050" bIns="120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900">
                  <a:solidFill>
                    <a:schemeClr val="dk1"/>
                  </a:solidFill>
                  <a:latin typeface="Times New Roman"/>
                  <a:ea typeface="Times New Roman"/>
                  <a:cs typeface="Times New Roman"/>
                  <a:sym typeface="Times New Roman"/>
                </a:rPr>
                <a:t>Compressing and Enlarging layers</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28</a:t>
            </a:fld>
            <a:endParaRPr sz="1400">
              <a:solidFill>
                <a:schemeClr val="dk1"/>
              </a:solidFill>
              <a:latin typeface="Times New Roman"/>
              <a:ea typeface="Times New Roman"/>
              <a:cs typeface="Times New Roman"/>
              <a:sym typeface="Times New Roman"/>
            </a:endParaRPr>
          </a:p>
        </p:txBody>
      </p:sp>
      <p:sp>
        <p:nvSpPr>
          <p:cNvPr id="447" name="Shape 447"/>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448" name="Shape 44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Network parameters and Efficiency</a:t>
            </a:r>
            <a:endParaRPr/>
          </a:p>
        </p:txBody>
      </p:sp>
      <p:sp>
        <p:nvSpPr>
          <p:cNvPr id="449" name="Shape 449"/>
          <p:cNvSpPr txBox="1">
            <a:spLocks noGrp="1"/>
          </p:cNvSpPr>
          <p:nvPr>
            <p:ph type="body" idx="1"/>
          </p:nvPr>
        </p:nvSpPr>
        <p:spPr>
          <a:xfrm>
            <a:off x="365568" y="1472184"/>
            <a:ext cx="8444818" cy="4212639"/>
          </a:xfrm>
          <a:prstGeom prst="rect">
            <a:avLst/>
          </a:prstGeom>
          <a:blipFill rotWithShape="1">
            <a:blip r:embed="rId3">
              <a:alphaModFix/>
            </a:blip>
            <a:stretch>
              <a:fillRect l="-649" t="-144"/>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pic>
        <p:nvPicPr>
          <p:cNvPr id="450" name="Shape 450"/>
          <p:cNvPicPr preferRelativeResize="0"/>
          <p:nvPr/>
        </p:nvPicPr>
        <p:blipFill rotWithShape="1">
          <a:blip r:embed="rId4">
            <a:alphaModFix/>
          </a:blip>
          <a:srcRect/>
          <a:stretch/>
        </p:blipFill>
        <p:spPr>
          <a:xfrm>
            <a:off x="251044" y="3001575"/>
            <a:ext cx="8369491" cy="19415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Shape 45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29</a:t>
            </a:fld>
            <a:endParaRPr sz="1400">
              <a:solidFill>
                <a:schemeClr val="dk1"/>
              </a:solidFill>
              <a:latin typeface="Times New Roman"/>
              <a:ea typeface="Times New Roman"/>
              <a:cs typeface="Times New Roman"/>
              <a:sym typeface="Times New Roman"/>
            </a:endParaRPr>
          </a:p>
        </p:txBody>
      </p:sp>
      <p:sp>
        <p:nvSpPr>
          <p:cNvPr id="456" name="Shape 45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457" name="Shape 457"/>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28600" marR="0" lvl="0" indent="-127000" algn="l" rtl="0">
              <a:lnSpc>
                <a:spcPct val="150000"/>
              </a:lnSpc>
              <a:spcBef>
                <a:spcPts val="0"/>
              </a:spcBef>
              <a:spcAft>
                <a:spcPts val="0"/>
              </a:spcAft>
              <a:buClr>
                <a:srgbClr val="5FA534"/>
              </a:buClr>
              <a:buSzPts val="1600"/>
              <a:buFont typeface="Arial"/>
              <a:buNone/>
            </a:pPr>
            <a:endParaRPr sz="1600" b="0" i="0" u="none" strike="noStrike" cap="none">
              <a:solidFill>
                <a:srgbClr val="000000"/>
              </a:solidFill>
              <a:latin typeface="Times New Roman"/>
              <a:ea typeface="Times New Roman"/>
              <a:cs typeface="Times New Roman"/>
              <a:sym typeface="Times New Roman"/>
            </a:endParaRPr>
          </a:p>
          <a:p>
            <a:pPr marL="230400" marR="0" lvl="0" indent="-78000" algn="l" rtl="0">
              <a:spcBef>
                <a:spcPts val="480"/>
              </a:spcBef>
              <a:spcAft>
                <a:spcPts val="0"/>
              </a:spcAft>
              <a:buClr>
                <a:schemeClr val="dk1"/>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458" name="Shape 45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Implementation Details</a:t>
            </a:r>
            <a:endParaRPr/>
          </a:p>
        </p:txBody>
      </p:sp>
      <p:grpSp>
        <p:nvGrpSpPr>
          <p:cNvPr id="459" name="Shape 459"/>
          <p:cNvGrpSpPr/>
          <p:nvPr/>
        </p:nvGrpSpPr>
        <p:grpSpPr>
          <a:xfrm>
            <a:off x="757454" y="1160875"/>
            <a:ext cx="7271183" cy="4212917"/>
            <a:chOff x="4016" y="159135"/>
            <a:chExt cx="7271183" cy="4212917"/>
          </a:xfrm>
        </p:grpSpPr>
        <p:sp>
          <p:nvSpPr>
            <p:cNvPr id="460" name="Shape 460"/>
            <p:cNvSpPr/>
            <p:nvPr/>
          </p:nvSpPr>
          <p:spPr>
            <a:xfrm rot="5400000">
              <a:off x="-526668" y="1649175"/>
              <a:ext cx="2325076" cy="280861"/>
            </a:xfrm>
            <a:prstGeom prst="rect">
              <a:avLst/>
            </a:prstGeom>
            <a:solidFill>
              <a:srgbClr val="A8A9B4"/>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 name="Shape 461"/>
            <p:cNvSpPr/>
            <p:nvPr/>
          </p:nvSpPr>
          <p:spPr>
            <a:xfrm>
              <a:off x="4016" y="159135"/>
              <a:ext cx="3120679" cy="1872407"/>
            </a:xfrm>
            <a:prstGeom prst="roundRect">
              <a:avLst>
                <a:gd name="adj" fmla="val 10000"/>
              </a:avLst>
            </a:prstGeom>
            <a:gradFill>
              <a:gsLst>
                <a:gs pos="0">
                  <a:srgbClr val="FFBB75"/>
                </a:gs>
                <a:gs pos="35000">
                  <a:srgbClr val="FFCD9F"/>
                </a:gs>
                <a:gs pos="100000">
                  <a:srgbClr val="FFE7D6"/>
                </a:gs>
              </a:gsLst>
              <a:lin ang="16200000" scaled="0"/>
            </a:gradFill>
            <a:ln w="9525" cap="flat" cmpd="sng">
              <a:solidFill>
                <a:srgbClr val="FD8E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txBox="1"/>
            <p:nvPr/>
          </p:nvSpPr>
          <p:spPr>
            <a:xfrm>
              <a:off x="58857" y="213976"/>
              <a:ext cx="3010997" cy="1762725"/>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600" dirty="0">
                  <a:solidFill>
                    <a:schemeClr val="dk1"/>
                  </a:solidFill>
                  <a:latin typeface="Times New Roman"/>
                  <a:ea typeface="Times New Roman"/>
                  <a:cs typeface="Times New Roman"/>
                  <a:sym typeface="Times New Roman"/>
                </a:rPr>
                <a:t>Normalizing images and Extracting patches from CT images using the stride and patch size and create 4-D </a:t>
              </a:r>
              <a:r>
                <a:rPr lang="en-CA" sz="1600" b="0" i="0" dirty="0">
                  <a:solidFill>
                    <a:schemeClr val="dk1"/>
                  </a:solidFill>
                  <a:latin typeface="Times New Roman"/>
                  <a:ea typeface="Times New Roman"/>
                  <a:cs typeface="Times New Roman"/>
                  <a:sym typeface="Times New Roman"/>
                </a:rPr>
                <a:t>Hierarchical Data Format (</a:t>
              </a:r>
              <a:r>
                <a:rPr lang="en-CA" sz="1600" dirty="0">
                  <a:solidFill>
                    <a:schemeClr val="dk1"/>
                  </a:solidFill>
                  <a:latin typeface="Times New Roman"/>
                  <a:ea typeface="Times New Roman"/>
                  <a:cs typeface="Times New Roman"/>
                  <a:sym typeface="Times New Roman"/>
                </a:rPr>
                <a:t>HDF) file</a:t>
              </a:r>
              <a:endParaRPr dirty="0"/>
            </a:p>
          </p:txBody>
        </p:sp>
        <p:sp>
          <p:nvSpPr>
            <p:cNvPr id="463" name="Shape 463"/>
            <p:cNvSpPr/>
            <p:nvPr/>
          </p:nvSpPr>
          <p:spPr>
            <a:xfrm>
              <a:off x="643585" y="2819430"/>
              <a:ext cx="4135070" cy="280861"/>
            </a:xfrm>
            <a:prstGeom prst="rect">
              <a:avLst/>
            </a:prstGeom>
            <a:solidFill>
              <a:srgbClr val="A8A9B4"/>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4016" y="2499645"/>
              <a:ext cx="3120679" cy="1872407"/>
            </a:xfrm>
            <a:prstGeom prst="roundRect">
              <a:avLst>
                <a:gd name="adj" fmla="val 10000"/>
              </a:avLst>
            </a:prstGeom>
            <a:gradFill>
              <a:gsLst>
                <a:gs pos="0">
                  <a:srgbClr val="FFBB75"/>
                </a:gs>
                <a:gs pos="35000">
                  <a:srgbClr val="FFCD9F"/>
                </a:gs>
                <a:gs pos="100000">
                  <a:srgbClr val="FFE7D6"/>
                </a:gs>
              </a:gsLst>
              <a:lin ang="16200000" scaled="0"/>
            </a:gradFill>
            <a:ln w="9525" cap="flat" cmpd="sng">
              <a:solidFill>
                <a:srgbClr val="FD8E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txBox="1"/>
            <p:nvPr/>
          </p:nvSpPr>
          <p:spPr>
            <a:xfrm>
              <a:off x="58857" y="2554486"/>
              <a:ext cx="3010997" cy="1762725"/>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600" i="1">
                  <a:solidFill>
                    <a:schemeClr val="dk1"/>
                  </a:solidFill>
                  <a:latin typeface="Times New Roman"/>
                  <a:ea typeface="Times New Roman"/>
                  <a:cs typeface="Times New Roman"/>
                  <a:sym typeface="Times New Roman"/>
                </a:rPr>
                <a:t>Caffe</a:t>
              </a:r>
              <a:r>
                <a:rPr lang="en-CA" sz="1600">
                  <a:solidFill>
                    <a:schemeClr val="dk1"/>
                  </a:solidFill>
                  <a:latin typeface="Times New Roman"/>
                  <a:ea typeface="Times New Roman"/>
                  <a:cs typeface="Times New Roman"/>
                  <a:sym typeface="Times New Roman"/>
                </a:rPr>
                <a:t> implementation :Defining the layer parameters such as the number of layers, number of filters, kernel size, loss layer. Also the network parameters such as learning rate, momentum, number of iterations. </a:t>
              </a:r>
              <a:endParaRPr/>
            </a:p>
          </p:txBody>
        </p:sp>
        <p:sp>
          <p:nvSpPr>
            <p:cNvPr id="466" name="Shape 466"/>
            <p:cNvSpPr/>
            <p:nvPr/>
          </p:nvSpPr>
          <p:spPr>
            <a:xfrm rot="-5400000">
              <a:off x="3623834" y="1649175"/>
              <a:ext cx="2325076" cy="280861"/>
            </a:xfrm>
            <a:prstGeom prst="rect">
              <a:avLst/>
            </a:prstGeom>
            <a:solidFill>
              <a:srgbClr val="A8A9B4"/>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7" name="Shape 467"/>
            <p:cNvSpPr/>
            <p:nvPr/>
          </p:nvSpPr>
          <p:spPr>
            <a:xfrm>
              <a:off x="4154520" y="2499645"/>
              <a:ext cx="3120679" cy="1872407"/>
            </a:xfrm>
            <a:prstGeom prst="roundRect">
              <a:avLst>
                <a:gd name="adj" fmla="val 10000"/>
              </a:avLst>
            </a:prstGeom>
            <a:gradFill>
              <a:gsLst>
                <a:gs pos="0">
                  <a:srgbClr val="FFBB75"/>
                </a:gs>
                <a:gs pos="35000">
                  <a:srgbClr val="FFCD9F"/>
                </a:gs>
                <a:gs pos="100000">
                  <a:srgbClr val="FFE7D6"/>
                </a:gs>
              </a:gsLst>
              <a:lin ang="16200000" scaled="0"/>
            </a:gradFill>
            <a:ln w="9525" cap="flat" cmpd="sng">
              <a:solidFill>
                <a:srgbClr val="FD8E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txBox="1"/>
            <p:nvPr/>
          </p:nvSpPr>
          <p:spPr>
            <a:xfrm>
              <a:off x="4209361" y="2554486"/>
              <a:ext cx="3010997" cy="1762725"/>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600">
                  <a:solidFill>
                    <a:schemeClr val="dk1"/>
                  </a:solidFill>
                  <a:latin typeface="Times New Roman"/>
                  <a:ea typeface="Times New Roman"/>
                  <a:cs typeface="Times New Roman"/>
                  <a:sym typeface="Times New Roman"/>
                </a:rPr>
                <a:t>Importing the network structures from </a:t>
              </a:r>
              <a:r>
                <a:rPr lang="en-CA" sz="1600" i="1">
                  <a:solidFill>
                    <a:schemeClr val="dk1"/>
                  </a:solidFill>
                  <a:latin typeface="Times New Roman"/>
                  <a:ea typeface="Times New Roman"/>
                  <a:cs typeface="Times New Roman"/>
                  <a:sym typeface="Times New Roman"/>
                </a:rPr>
                <a:t>Caffe</a:t>
              </a:r>
              <a:r>
                <a:rPr lang="en-CA" sz="1600">
                  <a:solidFill>
                    <a:schemeClr val="dk1"/>
                  </a:solidFill>
                  <a:latin typeface="Times New Roman"/>
                  <a:ea typeface="Times New Roman"/>
                  <a:cs typeface="Times New Roman"/>
                  <a:sym typeface="Times New Roman"/>
                </a:rPr>
                <a:t> to Matlab and saving the parameters</a:t>
              </a:r>
              <a:endParaRPr/>
            </a:p>
          </p:txBody>
        </p:sp>
        <p:sp>
          <p:nvSpPr>
            <p:cNvPr id="469" name="Shape 469"/>
            <p:cNvSpPr/>
            <p:nvPr/>
          </p:nvSpPr>
          <p:spPr>
            <a:xfrm>
              <a:off x="4154520" y="159135"/>
              <a:ext cx="3120679" cy="1872407"/>
            </a:xfrm>
            <a:prstGeom prst="roundRect">
              <a:avLst>
                <a:gd name="adj" fmla="val 10000"/>
              </a:avLst>
            </a:prstGeom>
            <a:gradFill>
              <a:gsLst>
                <a:gs pos="0">
                  <a:srgbClr val="FFBB75"/>
                </a:gs>
                <a:gs pos="35000">
                  <a:srgbClr val="FFCD9F"/>
                </a:gs>
                <a:gs pos="100000">
                  <a:srgbClr val="FFE7D6"/>
                </a:gs>
              </a:gsLst>
              <a:lin ang="16200000" scaled="0"/>
            </a:gradFill>
            <a:ln w="9525" cap="flat" cmpd="sng">
              <a:solidFill>
                <a:srgbClr val="FD8E00"/>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txBox="1"/>
            <p:nvPr/>
          </p:nvSpPr>
          <p:spPr>
            <a:xfrm>
              <a:off x="4209361" y="213976"/>
              <a:ext cx="3010997" cy="1762725"/>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1600">
                  <a:solidFill>
                    <a:schemeClr val="dk1"/>
                  </a:solidFill>
                  <a:latin typeface="Times New Roman"/>
                  <a:ea typeface="Times New Roman"/>
                  <a:cs typeface="Times New Roman"/>
                  <a:sym typeface="Times New Roman"/>
                </a:rPr>
                <a:t>Applying test images and evaluation metrics</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b="0" i="0" u="none" strike="noStrike" cap="none">
                <a:solidFill>
                  <a:schemeClr val="dk1"/>
                </a:solidFill>
                <a:latin typeface="Times New Roman"/>
                <a:ea typeface="Times New Roman"/>
                <a:cs typeface="Times New Roman"/>
                <a:sym typeface="Times New Roman"/>
              </a:rPr>
              <a:t>3</a:t>
            </a:fld>
            <a:endParaRPr sz="1400" b="0" i="0" u="none" strike="noStrike" cap="none">
              <a:solidFill>
                <a:schemeClr val="dk1"/>
              </a:solidFill>
              <a:latin typeface="Times New Roman"/>
              <a:ea typeface="Times New Roman"/>
              <a:cs typeface="Times New Roman"/>
              <a:sym typeface="Times New Roman"/>
            </a:endParaRPr>
          </a:p>
        </p:txBody>
      </p:sp>
      <p:sp>
        <p:nvSpPr>
          <p:cNvPr id="89" name="Shape 89"/>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b="0" i="0" u="none" strike="noStrike" cap="none">
                <a:solidFill>
                  <a:schemeClr val="dk1"/>
                </a:solidFill>
                <a:latin typeface="Times New Roman"/>
                <a:ea typeface="Times New Roman"/>
                <a:cs typeface="Times New Roman"/>
                <a:sym typeface="Times New Roman"/>
              </a:rPr>
              <a:t>September-10-17     |</a:t>
            </a:r>
            <a:endParaRPr sz="1400" b="0" i="0" u="none" strike="noStrike" cap="none">
              <a:solidFill>
                <a:schemeClr val="dk1"/>
              </a:solidFill>
              <a:latin typeface="Times New Roman"/>
              <a:ea typeface="Times New Roman"/>
              <a:cs typeface="Times New Roman"/>
              <a:sym typeface="Times New Roman"/>
            </a:endParaRPr>
          </a:p>
        </p:txBody>
      </p:sp>
      <p:sp>
        <p:nvSpPr>
          <p:cNvPr id="90" name="Shape 90"/>
          <p:cNvSpPr txBox="1">
            <a:spLocks noGrp="1"/>
          </p:cNvSpPr>
          <p:nvPr>
            <p:ph type="body" idx="1"/>
          </p:nvPr>
        </p:nvSpPr>
        <p:spPr>
          <a:xfrm>
            <a:off x="365568" y="1106906"/>
            <a:ext cx="8444818" cy="4577918"/>
          </a:xfrm>
          <a:prstGeom prst="rect">
            <a:avLst/>
          </a:prstGeom>
          <a:no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Two CNN architectures are presented to remove noise from low-dose CT images.</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First network is inspired by the dictionary learning methods and a function is assigned for each layer based on this correlation.</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An efficient network is presented by improving the first architecture in terms of speed and the performance. </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Important parameters for each network are investigated to find the best performance.</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The models are tested and the results are compared to the state-of-the-arts methods.</a:t>
            </a:r>
            <a:endParaRPr/>
          </a:p>
          <a:p>
            <a:pPr marL="230400" marR="0" lvl="0" indent="-71650" algn="l" rtl="0">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spcBef>
                <a:spcPts val="500"/>
              </a:spcBef>
              <a:spcAft>
                <a:spcPts val="0"/>
              </a:spcAft>
              <a:buClr>
                <a:schemeClr val="dk1"/>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p:txBody>
      </p:sp>
      <p:sp>
        <p:nvSpPr>
          <p:cNvPr id="91" name="Shape 91"/>
          <p:cNvSpPr txBox="1">
            <a:spLocks noGrp="1"/>
          </p:cNvSpPr>
          <p:nvPr>
            <p:ph type="title"/>
          </p:nvPr>
        </p:nvSpPr>
        <p:spPr>
          <a:xfrm>
            <a:off x="365568" y="392415"/>
            <a:ext cx="8444818" cy="714491"/>
          </a:xfrm>
          <a:prstGeom prst="rect">
            <a:avLst/>
          </a:prstGeom>
          <a:noFill/>
          <a:ln>
            <a:noFill/>
          </a:ln>
        </p:spPr>
        <p:txBody>
          <a:bodyPr spcFirstLastPara="1" wrap="square" lIns="91425" tIns="45700" rIns="91425" bIns="45700" anchor="t" anchorCtr="0">
            <a:noAutofit/>
          </a:bodyPr>
          <a:lstStyle/>
          <a:p>
            <a:pPr marL="0" marR="0" lvl="0" indent="0" algn="l" rtl="0">
              <a:lnSpc>
                <a:spcPct val="83125"/>
              </a:lnSpc>
              <a:spcBef>
                <a:spcPts val="0"/>
              </a:spcBef>
              <a:spcAft>
                <a:spcPts val="0"/>
              </a:spcAft>
              <a:buClr>
                <a:schemeClr val="dk2"/>
              </a:buClr>
              <a:buFont typeface="Arial"/>
              <a:buNone/>
            </a:pPr>
            <a:r>
              <a:rPr lang="en-CA" sz="3200" b="1" i="0" u="none" strike="noStrike" cap="none">
                <a:solidFill>
                  <a:schemeClr val="dk2"/>
                </a:solidFill>
                <a:latin typeface="Arial"/>
                <a:ea typeface="Arial"/>
                <a:cs typeface="Arial"/>
                <a:sym typeface="Arial"/>
              </a:rPr>
              <a:t>Contributions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Shape 475"/>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30</a:t>
            </a:fld>
            <a:endParaRPr sz="1400">
              <a:solidFill>
                <a:schemeClr val="dk1"/>
              </a:solidFill>
              <a:latin typeface="Times New Roman"/>
              <a:ea typeface="Times New Roman"/>
              <a:cs typeface="Times New Roman"/>
              <a:sym typeface="Times New Roman"/>
            </a:endParaRPr>
          </a:p>
        </p:txBody>
      </p:sp>
      <p:sp>
        <p:nvSpPr>
          <p:cNvPr id="476" name="Shape 476"/>
          <p:cNvSpPr txBox="1">
            <a:spLocks noGrp="1"/>
          </p:cNvSpPr>
          <p:nvPr>
            <p:ph type="dt" idx="10"/>
          </p:nvPr>
        </p:nvSpPr>
        <p:spPr>
          <a:xfrm>
            <a:off x="5873743" y="6155267"/>
            <a:ext cx="247438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477" name="Shape 477"/>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CT Datasets</a:t>
            </a:r>
            <a:endParaRPr/>
          </a:p>
        </p:txBody>
      </p:sp>
      <p:pic>
        <p:nvPicPr>
          <p:cNvPr id="478" name="Shape 478"/>
          <p:cNvPicPr preferRelativeResize="0">
            <a:picLocks noGrp="1"/>
          </p:cNvPicPr>
          <p:nvPr>
            <p:ph type="body" idx="1"/>
          </p:nvPr>
        </p:nvPicPr>
        <p:blipFill rotWithShape="1">
          <a:blip r:embed="rId3">
            <a:alphaModFix/>
          </a:blip>
          <a:srcRect/>
          <a:stretch/>
        </p:blipFill>
        <p:spPr>
          <a:xfrm>
            <a:off x="5714553" y="1246536"/>
            <a:ext cx="3307289" cy="913856"/>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479" name="Shape 479"/>
          <p:cNvSpPr txBox="1"/>
          <p:nvPr/>
        </p:nvSpPr>
        <p:spPr>
          <a:xfrm>
            <a:off x="154112" y="1171254"/>
            <a:ext cx="4836088" cy="4787757"/>
          </a:xfrm>
          <a:prstGeom prst="rect">
            <a:avLst/>
          </a:prstGeom>
          <a:noFill/>
          <a:ln>
            <a:noFill/>
          </a:ln>
        </p:spPr>
        <p:txBody>
          <a:bodyPr spcFirstLastPara="1" wrap="square" lIns="91425" tIns="45700" rIns="91425" bIns="45700" anchor="t" anchorCtr="0">
            <a:noAutofit/>
          </a:bodyPr>
          <a:lstStyle/>
          <a:p>
            <a:pPr marL="626850" marR="0" lvl="1" indent="-410950" algn="l" rtl="0">
              <a:lnSpc>
                <a:spcPct val="140000"/>
              </a:lnSpc>
              <a:spcBef>
                <a:spcPts val="0"/>
              </a:spcBef>
              <a:spcAft>
                <a:spcPts val="0"/>
              </a:spcAft>
              <a:buClr>
                <a:schemeClr val="dk1"/>
              </a:buClr>
              <a:buSzPts val="1600"/>
              <a:buFont typeface="Arial"/>
              <a:buAutoNum type="romanUcPeriod"/>
            </a:pPr>
            <a:r>
              <a:rPr lang="en-CA" sz="1600" b="0" i="0" u="none" strike="noStrike" cap="none">
                <a:solidFill>
                  <a:schemeClr val="dk1"/>
                </a:solidFill>
                <a:latin typeface="Times New Roman"/>
                <a:ea typeface="Times New Roman"/>
                <a:cs typeface="Times New Roman"/>
                <a:sym typeface="Times New Roman"/>
              </a:rPr>
              <a:t>Anthropomorphic thoracic phantom</a:t>
            </a:r>
            <a:endParaRPr/>
          </a:p>
          <a:p>
            <a:pPr marL="687600" marR="0" lvl="2" indent="-230399" algn="l" rtl="0">
              <a:lnSpc>
                <a:spcPct val="140000"/>
              </a:lnSpc>
              <a:spcBef>
                <a:spcPts val="576"/>
              </a:spcBef>
              <a:spcAft>
                <a:spcPts val="0"/>
              </a:spcAft>
              <a:buClr>
                <a:schemeClr val="dk1"/>
              </a:buClr>
              <a:buSzPts val="1200"/>
              <a:buFont typeface="Arial"/>
              <a:buChar char="•"/>
            </a:pPr>
            <a:r>
              <a:rPr lang="en-CA" sz="1200" b="0" i="0" u="none" strike="noStrike" cap="none">
                <a:solidFill>
                  <a:schemeClr val="dk1"/>
                </a:solidFill>
                <a:latin typeface="Times New Roman"/>
                <a:ea typeface="Times New Roman"/>
                <a:cs typeface="Times New Roman"/>
                <a:sym typeface="Times New Roman"/>
              </a:rPr>
              <a:t>407 normal-dose (200mAs) and corresponding low-dose (25mAs) CT images. </a:t>
            </a:r>
            <a:endParaRPr/>
          </a:p>
          <a:p>
            <a:pPr marL="687600" marR="0" lvl="2" indent="-230399" algn="l" rtl="0">
              <a:lnSpc>
                <a:spcPct val="140000"/>
              </a:lnSpc>
              <a:spcBef>
                <a:spcPts val="576"/>
              </a:spcBef>
              <a:spcAft>
                <a:spcPts val="0"/>
              </a:spcAft>
              <a:buClr>
                <a:schemeClr val="dk1"/>
              </a:buClr>
              <a:buSzPts val="1200"/>
              <a:buFont typeface="Arial"/>
              <a:buChar char="•"/>
            </a:pPr>
            <a:r>
              <a:rPr lang="en-CA" sz="1200" b="0" i="0" u="none" strike="noStrike" cap="none">
                <a:solidFill>
                  <a:schemeClr val="dk1"/>
                </a:solidFill>
                <a:latin typeface="Times New Roman"/>
                <a:ea typeface="Times New Roman"/>
                <a:cs typeface="Times New Roman"/>
                <a:sym typeface="Times New Roman"/>
              </a:rPr>
              <a:t>Focused on the lung nodules with different characteristics (size, density, shape, location) </a:t>
            </a:r>
            <a:endParaRPr sz="1600" b="0" i="0" u="none" strike="noStrike" cap="none">
              <a:solidFill>
                <a:schemeClr val="dk1"/>
              </a:solidFill>
              <a:latin typeface="Times New Roman"/>
              <a:ea typeface="Times New Roman"/>
              <a:cs typeface="Times New Roman"/>
              <a:sym typeface="Times New Roman"/>
            </a:endParaRPr>
          </a:p>
          <a:p>
            <a:pPr marL="626850" marR="0" lvl="1" indent="-410950" algn="l" rtl="0">
              <a:lnSpc>
                <a:spcPct val="140000"/>
              </a:lnSpc>
              <a:spcBef>
                <a:spcPts val="672"/>
              </a:spcBef>
              <a:spcAft>
                <a:spcPts val="0"/>
              </a:spcAft>
              <a:buClr>
                <a:schemeClr val="dk1"/>
              </a:buClr>
              <a:buSzPts val="1600"/>
              <a:buFont typeface="Arial"/>
              <a:buAutoNum type="romanUcPeriod"/>
            </a:pPr>
            <a:r>
              <a:rPr lang="en-CA" sz="1600" b="0" i="0" u="none" strike="noStrike" cap="none">
                <a:solidFill>
                  <a:schemeClr val="dk1"/>
                </a:solidFill>
                <a:latin typeface="Times New Roman"/>
                <a:ea typeface="Times New Roman"/>
                <a:cs typeface="Times New Roman"/>
                <a:sym typeface="Times New Roman"/>
              </a:rPr>
              <a:t>CATPHAN600 phantom</a:t>
            </a:r>
            <a:endParaRPr/>
          </a:p>
          <a:p>
            <a:pPr marL="687600" marR="0" lvl="2" indent="-230399" algn="l" rtl="0">
              <a:lnSpc>
                <a:spcPct val="140000"/>
              </a:lnSpc>
              <a:spcBef>
                <a:spcPts val="576"/>
              </a:spcBef>
              <a:spcAft>
                <a:spcPts val="0"/>
              </a:spcAft>
              <a:buClr>
                <a:schemeClr val="dk1"/>
              </a:buClr>
              <a:buSzPts val="1200"/>
              <a:buFont typeface="Arial"/>
              <a:buChar char="•"/>
            </a:pPr>
            <a:r>
              <a:rPr lang="en-CA" sz="1200" b="0" i="0" u="none" strike="noStrike" cap="none">
                <a:solidFill>
                  <a:schemeClr val="dk1"/>
                </a:solidFill>
                <a:latin typeface="Times New Roman"/>
                <a:ea typeface="Times New Roman"/>
                <a:cs typeface="Times New Roman"/>
                <a:sym typeface="Times New Roman"/>
              </a:rPr>
              <a:t>584 normal-dose (210mAs) and corresponding low-dose (60mAs) CT images. </a:t>
            </a:r>
            <a:endParaRPr/>
          </a:p>
          <a:p>
            <a:pPr marL="687600" marR="0" lvl="2" indent="-230399" algn="just" rtl="0">
              <a:lnSpc>
                <a:spcPct val="140000"/>
              </a:lnSpc>
              <a:spcBef>
                <a:spcPts val="0"/>
              </a:spcBef>
              <a:spcAft>
                <a:spcPts val="0"/>
              </a:spcAft>
              <a:buClr>
                <a:schemeClr val="dk1"/>
              </a:buClr>
              <a:buSzPts val="1600"/>
              <a:buFont typeface="Arial"/>
              <a:buChar char="•"/>
            </a:pPr>
            <a:r>
              <a:rPr lang="en-CA" sz="1200" b="0" i="0" u="none" strike="noStrike" cap="none">
                <a:solidFill>
                  <a:schemeClr val="dk1"/>
                </a:solidFill>
                <a:latin typeface="Times New Roman"/>
                <a:ea typeface="Times New Roman"/>
                <a:cs typeface="Times New Roman"/>
                <a:sym typeface="Times New Roman"/>
              </a:rPr>
              <a:t>Involves line pairs of different spacing and spheres with varying contrast and is used for evaluating spatial resolutions.</a:t>
            </a:r>
            <a:r>
              <a:rPr lang="en-CA" sz="1600" b="0" i="0" u="none" strike="noStrike" cap="none">
                <a:solidFill>
                  <a:schemeClr val="dk1"/>
                </a:solidFill>
                <a:latin typeface="Times New Roman"/>
                <a:ea typeface="Times New Roman"/>
                <a:cs typeface="Times New Roman"/>
                <a:sym typeface="Times New Roman"/>
              </a:rPr>
              <a:t> </a:t>
            </a:r>
            <a:endParaRPr/>
          </a:p>
          <a:p>
            <a:pPr marL="741150" marR="0" lvl="1" indent="-525250" algn="just" rtl="0">
              <a:lnSpc>
                <a:spcPct val="140000"/>
              </a:lnSpc>
              <a:spcBef>
                <a:spcPts val="0"/>
              </a:spcBef>
              <a:spcAft>
                <a:spcPts val="0"/>
              </a:spcAft>
              <a:buClr>
                <a:schemeClr val="dk1"/>
              </a:buClr>
              <a:buSzPts val="1600"/>
              <a:buFont typeface="Arial"/>
              <a:buAutoNum type="romanUcPeriod"/>
            </a:pPr>
            <a:r>
              <a:rPr lang="en-CA" sz="1600" b="0" i="0" u="none" strike="noStrike" cap="none">
                <a:solidFill>
                  <a:schemeClr val="dk1"/>
                </a:solidFill>
                <a:latin typeface="Times New Roman"/>
                <a:ea typeface="Times New Roman"/>
                <a:cs typeface="Times New Roman"/>
                <a:sym typeface="Times New Roman"/>
              </a:rPr>
              <a:t>Piglet dataset</a:t>
            </a:r>
            <a:endParaRPr/>
          </a:p>
          <a:p>
            <a:pPr marL="687600" marR="0" lvl="2" indent="-230399" algn="just" rtl="0">
              <a:lnSpc>
                <a:spcPct val="140000"/>
              </a:lnSpc>
              <a:spcBef>
                <a:spcPts val="0"/>
              </a:spcBef>
              <a:spcAft>
                <a:spcPts val="0"/>
              </a:spcAft>
              <a:buClr>
                <a:schemeClr val="dk1"/>
              </a:buClr>
              <a:buSzPts val="1200"/>
              <a:buFont typeface="Arial"/>
              <a:buChar char="•"/>
            </a:pPr>
            <a:r>
              <a:rPr lang="en-CA" sz="1200" b="0" i="0" u="none" strike="noStrike" cap="none">
                <a:solidFill>
                  <a:schemeClr val="dk1"/>
                </a:solidFill>
                <a:latin typeface="Times New Roman"/>
                <a:ea typeface="Times New Roman"/>
                <a:cs typeface="Times New Roman"/>
                <a:sym typeface="Times New Roman"/>
              </a:rPr>
              <a:t>906 normal-dose (300mAs) and corresponding low-dose (73,30, 15mAs) CT images. </a:t>
            </a:r>
            <a:endParaRPr/>
          </a:p>
          <a:p>
            <a:pPr marL="687600" marR="0" lvl="2" indent="-154199" algn="just" rtl="0">
              <a:lnSpc>
                <a:spcPct val="140000"/>
              </a:lnSpc>
              <a:spcBef>
                <a:spcPts val="0"/>
              </a:spcBef>
              <a:spcAft>
                <a:spcPts val="0"/>
              </a:spcAft>
              <a:buClr>
                <a:schemeClr val="dk1"/>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a:p>
            <a:pPr marL="226799" marR="0" lvl="1" indent="-10899" algn="just" rtl="0">
              <a:lnSpc>
                <a:spcPct val="140000"/>
              </a:lnSpc>
              <a:spcBef>
                <a:spcPts val="0"/>
              </a:spcBef>
              <a:spcAft>
                <a:spcPts val="0"/>
              </a:spcAft>
              <a:buClr>
                <a:schemeClr val="dk1"/>
              </a:buClr>
              <a:buFont typeface="Arial"/>
              <a:buNone/>
            </a:pPr>
            <a:r>
              <a:rPr lang="en-CA" sz="1600" b="0" i="0" u="none" strike="noStrike" cap="none">
                <a:solidFill>
                  <a:schemeClr val="dk1"/>
                </a:solidFill>
                <a:latin typeface="Times New Roman"/>
                <a:ea typeface="Times New Roman"/>
                <a:cs typeface="Times New Roman"/>
                <a:sym typeface="Times New Roman"/>
              </a:rPr>
              <a:t>  </a:t>
            </a:r>
            <a:r>
              <a:rPr lang="en-CA" sz="2000" b="0" i="0" u="none" strike="noStrike" cap="none">
                <a:solidFill>
                  <a:schemeClr val="dk1"/>
                </a:solidFill>
                <a:latin typeface="Times New Roman"/>
                <a:ea typeface="Times New Roman"/>
                <a:cs typeface="Times New Roman"/>
                <a:sym typeface="Times New Roman"/>
              </a:rPr>
              <a:t>                                                                                       </a:t>
            </a:r>
            <a:endParaRPr sz="2800" b="0" i="0" u="none" strike="noStrike" cap="none">
              <a:solidFill>
                <a:schemeClr val="dk1"/>
              </a:solidFill>
              <a:latin typeface="Times New Roman"/>
              <a:ea typeface="Times New Roman"/>
              <a:cs typeface="Times New Roman"/>
              <a:sym typeface="Times New Roman"/>
            </a:endParaRPr>
          </a:p>
        </p:txBody>
      </p:sp>
      <p:pic>
        <p:nvPicPr>
          <p:cNvPr id="480" name="Shape 480"/>
          <p:cNvPicPr preferRelativeResize="0"/>
          <p:nvPr/>
        </p:nvPicPr>
        <p:blipFill rotWithShape="1">
          <a:blip r:embed="rId4">
            <a:alphaModFix/>
          </a:blip>
          <a:srcRect/>
          <a:stretch/>
        </p:blipFill>
        <p:spPr>
          <a:xfrm>
            <a:off x="4961500" y="2550837"/>
            <a:ext cx="4060342" cy="927351"/>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481" name="Shape 481"/>
          <p:cNvPicPr preferRelativeResize="0"/>
          <p:nvPr/>
        </p:nvPicPr>
        <p:blipFill rotWithShape="1">
          <a:blip r:embed="rId5">
            <a:alphaModFix/>
          </a:blip>
          <a:srcRect/>
          <a:stretch/>
        </p:blipFill>
        <p:spPr>
          <a:xfrm>
            <a:off x="4990200" y="3565132"/>
            <a:ext cx="3951585" cy="262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sldNum" idx="12"/>
          </p:nvPr>
        </p:nvSpPr>
        <p:spPr>
          <a:xfrm>
            <a:off x="8149167" y="6155266"/>
            <a:ext cx="65405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31</a:t>
            </a:fld>
            <a:endParaRPr sz="1400">
              <a:solidFill>
                <a:schemeClr val="dk1"/>
              </a:solidFill>
              <a:latin typeface="Times New Roman"/>
              <a:ea typeface="Times New Roman"/>
              <a:cs typeface="Times New Roman"/>
              <a:sym typeface="Times New Roman"/>
            </a:endParaRPr>
          </a:p>
        </p:txBody>
      </p:sp>
      <p:sp>
        <p:nvSpPr>
          <p:cNvPr id="487" name="Shape 487"/>
          <p:cNvSpPr txBox="1">
            <a:spLocks noGrp="1"/>
          </p:cNvSpPr>
          <p:nvPr>
            <p:ph type="dt" idx="10"/>
          </p:nvPr>
        </p:nvSpPr>
        <p:spPr>
          <a:xfrm>
            <a:off x="5873743" y="6155267"/>
            <a:ext cx="247438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488" name="Shape 48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CT Datasets</a:t>
            </a:r>
            <a:endParaRPr/>
          </a:p>
        </p:txBody>
      </p:sp>
      <p:sp>
        <p:nvSpPr>
          <p:cNvPr id="489" name="Shape 489"/>
          <p:cNvSpPr txBox="1"/>
          <p:nvPr/>
        </p:nvSpPr>
        <p:spPr>
          <a:xfrm>
            <a:off x="154112" y="1171254"/>
            <a:ext cx="8779576" cy="4787757"/>
          </a:xfrm>
          <a:prstGeom prst="rect">
            <a:avLst/>
          </a:prstGeom>
          <a:blipFill rotWithShape="1">
            <a:blip r:embed="rId3">
              <a:alphaModFix/>
            </a:blip>
            <a:stretch>
              <a:fillRect l="-554"/>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latin typeface="Times New Roman"/>
                <a:ea typeface="Times New Roman"/>
                <a:cs typeface="Times New Roman"/>
                <a:sym typeface="Times New Roman"/>
              </a:rPr>
              <a:t> </a:t>
            </a:r>
            <a:endParaRPr/>
          </a:p>
        </p:txBody>
      </p:sp>
      <p:grpSp>
        <p:nvGrpSpPr>
          <p:cNvPr id="490" name="Shape 490"/>
          <p:cNvGrpSpPr/>
          <p:nvPr/>
        </p:nvGrpSpPr>
        <p:grpSpPr>
          <a:xfrm>
            <a:off x="601414" y="3335312"/>
            <a:ext cx="7884972" cy="2182619"/>
            <a:chOff x="0" y="0"/>
            <a:chExt cx="7884972" cy="2182619"/>
          </a:xfrm>
        </p:grpSpPr>
        <p:sp>
          <p:nvSpPr>
            <p:cNvPr id="491" name="Shape 491"/>
            <p:cNvSpPr/>
            <p:nvPr/>
          </p:nvSpPr>
          <p:spPr>
            <a:xfrm>
              <a:off x="0" y="0"/>
              <a:ext cx="7884972" cy="654786"/>
            </a:xfrm>
            <a:prstGeom prst="rect">
              <a:avLst/>
            </a:prstGeom>
            <a:solidFill>
              <a:srgbClr val="E48304"/>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txBox="1"/>
            <p:nvPr/>
          </p:nvSpPr>
          <p:spPr>
            <a:xfrm>
              <a:off x="0" y="0"/>
              <a:ext cx="7884972" cy="654786"/>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2800">
                  <a:solidFill>
                    <a:schemeClr val="dk1"/>
                  </a:solidFill>
                  <a:latin typeface="Times New Roman"/>
                  <a:ea typeface="Times New Roman"/>
                  <a:cs typeface="Times New Roman"/>
                  <a:sym typeface="Times New Roman"/>
                </a:rPr>
                <a:t>Datasets Properties:</a:t>
              </a:r>
              <a:endParaRPr sz="2800">
                <a:solidFill>
                  <a:schemeClr val="dk1"/>
                </a:solidFill>
                <a:latin typeface="Times New Roman"/>
                <a:ea typeface="Times New Roman"/>
                <a:cs typeface="Times New Roman"/>
                <a:sym typeface="Times New Roman"/>
              </a:endParaRPr>
            </a:p>
          </p:txBody>
        </p:sp>
        <p:sp>
          <p:nvSpPr>
            <p:cNvPr id="493" name="Shape 493"/>
            <p:cNvSpPr/>
            <p:nvPr/>
          </p:nvSpPr>
          <p:spPr>
            <a:xfrm>
              <a:off x="3850" y="654786"/>
              <a:ext cx="2625757" cy="1375050"/>
            </a:xfrm>
            <a:prstGeom prst="rect">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4" name="Shape 494"/>
            <p:cNvSpPr txBox="1"/>
            <p:nvPr/>
          </p:nvSpPr>
          <p:spPr>
            <a:xfrm>
              <a:off x="3850" y="654786"/>
              <a:ext cx="2625757" cy="137505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Font typeface="Noto Sans Symbols"/>
                <a:buNone/>
              </a:pPr>
              <a:r>
                <a:rPr lang="en-CA" sz="1800">
                  <a:solidFill>
                    <a:schemeClr val="lt1"/>
                  </a:solidFill>
                  <a:latin typeface="Times New Roman"/>
                  <a:ea typeface="Times New Roman"/>
                  <a:cs typeface="Times New Roman"/>
                  <a:sym typeface="Times New Roman"/>
                </a:rPr>
                <a:t>DICOM Images</a:t>
              </a:r>
              <a:endParaRPr sz="1800">
                <a:solidFill>
                  <a:schemeClr val="lt1"/>
                </a:solidFill>
                <a:latin typeface="Times New Roman"/>
                <a:ea typeface="Times New Roman"/>
                <a:cs typeface="Times New Roman"/>
                <a:sym typeface="Times New Roman"/>
              </a:endParaRPr>
            </a:p>
          </p:txBody>
        </p:sp>
        <p:sp>
          <p:nvSpPr>
            <p:cNvPr id="495" name="Shape 495"/>
            <p:cNvSpPr/>
            <p:nvPr/>
          </p:nvSpPr>
          <p:spPr>
            <a:xfrm>
              <a:off x="2629607" y="654786"/>
              <a:ext cx="2625757" cy="1375050"/>
            </a:xfrm>
            <a:prstGeom prst="rect">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txBox="1"/>
            <p:nvPr/>
          </p:nvSpPr>
          <p:spPr>
            <a:xfrm>
              <a:off x="2629607" y="654786"/>
              <a:ext cx="2625757" cy="137505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Font typeface="Times New Roman"/>
                <a:buNone/>
              </a:pPr>
              <a:r>
                <a:rPr lang="en-CA" sz="1800">
                  <a:solidFill>
                    <a:schemeClr val="lt1"/>
                  </a:solidFill>
                  <a:latin typeface="Times New Roman"/>
                  <a:ea typeface="Times New Roman"/>
                  <a:cs typeface="Times New Roman"/>
                  <a:sym typeface="Times New Roman"/>
                </a:rPr>
                <a:t>Randomly Shuffled data</a:t>
              </a:r>
              <a:endParaRPr sz="1800">
                <a:solidFill>
                  <a:schemeClr val="lt1"/>
                </a:solidFill>
                <a:latin typeface="Times New Roman"/>
                <a:ea typeface="Times New Roman"/>
                <a:cs typeface="Times New Roman"/>
                <a:sym typeface="Times New Roman"/>
              </a:endParaRPr>
            </a:p>
          </p:txBody>
        </p:sp>
        <p:sp>
          <p:nvSpPr>
            <p:cNvPr id="497" name="Shape 497"/>
            <p:cNvSpPr/>
            <p:nvPr/>
          </p:nvSpPr>
          <p:spPr>
            <a:xfrm>
              <a:off x="5255364" y="654786"/>
              <a:ext cx="2625757" cy="1375050"/>
            </a:xfrm>
            <a:prstGeom prst="rect">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8" name="Shape 498"/>
            <p:cNvSpPr txBox="1"/>
            <p:nvPr/>
          </p:nvSpPr>
          <p:spPr>
            <a:xfrm>
              <a:off x="5255364" y="654786"/>
              <a:ext cx="2625757" cy="1375050"/>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Font typeface="Times New Roman"/>
                <a:buNone/>
              </a:pPr>
              <a:r>
                <a:rPr lang="en-CA" sz="1800">
                  <a:solidFill>
                    <a:schemeClr val="lt1"/>
                  </a:solidFill>
                  <a:latin typeface="Times New Roman"/>
                  <a:ea typeface="Times New Roman"/>
                  <a:cs typeface="Times New Roman"/>
                  <a:sym typeface="Times New Roman"/>
                </a:rPr>
                <a:t>Training, validation, and test set involves 50%, 25%, and 25% of each dataset respectively. </a:t>
              </a:r>
              <a:endParaRPr sz="1800">
                <a:solidFill>
                  <a:schemeClr val="lt1"/>
                </a:solidFill>
                <a:latin typeface="Times New Roman"/>
                <a:ea typeface="Times New Roman"/>
                <a:cs typeface="Times New Roman"/>
                <a:sym typeface="Times New Roman"/>
              </a:endParaRPr>
            </a:p>
          </p:txBody>
        </p:sp>
        <p:sp>
          <p:nvSpPr>
            <p:cNvPr id="499" name="Shape 499"/>
            <p:cNvSpPr/>
            <p:nvPr/>
          </p:nvSpPr>
          <p:spPr>
            <a:xfrm>
              <a:off x="0" y="2029836"/>
              <a:ext cx="7884972" cy="152783"/>
            </a:xfrm>
            <a:prstGeom prst="rect">
              <a:avLst/>
            </a:prstGeom>
            <a:solidFill>
              <a:srgbClr val="E48304"/>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32</a:t>
            </a:fld>
            <a:endParaRPr sz="1400">
              <a:solidFill>
                <a:schemeClr val="dk1"/>
              </a:solidFill>
              <a:latin typeface="Times New Roman"/>
              <a:ea typeface="Times New Roman"/>
              <a:cs typeface="Times New Roman"/>
              <a:sym typeface="Times New Roman"/>
            </a:endParaRPr>
          </a:p>
        </p:txBody>
      </p:sp>
      <p:sp>
        <p:nvSpPr>
          <p:cNvPr id="505" name="Shape 505"/>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506" name="Shape 506"/>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Results- LDCNN</a:t>
            </a:r>
            <a:endParaRPr/>
          </a:p>
        </p:txBody>
      </p:sp>
      <p:graphicFrame>
        <p:nvGraphicFramePr>
          <p:cNvPr id="507" name="Shape 507"/>
          <p:cNvGraphicFramePr/>
          <p:nvPr/>
        </p:nvGraphicFramePr>
        <p:xfrm>
          <a:off x="1740152" y="1950376"/>
          <a:ext cx="3000000" cy="3000000"/>
        </p:xfrm>
        <a:graphic>
          <a:graphicData uri="http://schemas.openxmlformats.org/drawingml/2006/table">
            <a:tbl>
              <a:tblPr>
                <a:noFill/>
                <a:tableStyleId>{391F89D3-16C7-4AC3-9968-E608F8AE21EE}</a:tableStyleId>
              </a:tblPr>
              <a:tblGrid>
                <a:gridCol w="1142750">
                  <a:extLst>
                    <a:ext uri="{9D8B030D-6E8A-4147-A177-3AD203B41FA5}">
                      <a16:colId xmlns:a16="http://schemas.microsoft.com/office/drawing/2014/main" val="20000"/>
                    </a:ext>
                  </a:extLst>
                </a:gridCol>
                <a:gridCol w="1719525">
                  <a:extLst>
                    <a:ext uri="{9D8B030D-6E8A-4147-A177-3AD203B41FA5}">
                      <a16:colId xmlns:a16="http://schemas.microsoft.com/office/drawing/2014/main" val="20001"/>
                    </a:ext>
                  </a:extLst>
                </a:gridCol>
                <a:gridCol w="1142075">
                  <a:extLst>
                    <a:ext uri="{9D8B030D-6E8A-4147-A177-3AD203B41FA5}">
                      <a16:colId xmlns:a16="http://schemas.microsoft.com/office/drawing/2014/main" val="20002"/>
                    </a:ext>
                  </a:extLst>
                </a:gridCol>
                <a:gridCol w="966900">
                  <a:extLst>
                    <a:ext uri="{9D8B030D-6E8A-4147-A177-3AD203B41FA5}">
                      <a16:colId xmlns:a16="http://schemas.microsoft.com/office/drawing/2014/main" val="20003"/>
                    </a:ext>
                  </a:extLst>
                </a:gridCol>
              </a:tblGrid>
              <a:tr h="274825">
                <a:tc>
                  <a:txBody>
                    <a:bodyPr/>
                    <a:lstStyle/>
                    <a:p>
                      <a:pPr marL="228600" marR="0" lvl="0" indent="0" algn="l" rtl="0">
                        <a:lnSpc>
                          <a:spcPct val="150000"/>
                        </a:lnSpc>
                        <a:spcBef>
                          <a:spcPts val="0"/>
                        </a:spcBef>
                        <a:spcAft>
                          <a:spcPts val="0"/>
                        </a:spcAft>
                        <a:buNone/>
                      </a:pPr>
                      <a:r>
                        <a:rPr lang="en-CA" sz="1000" b="1">
                          <a:solidFill>
                            <a:srgbClr val="000000"/>
                          </a:solidFill>
                          <a:latin typeface="Calibri"/>
                          <a:ea typeface="Calibri"/>
                          <a:cs typeface="Calibri"/>
                          <a:sym typeface="Calibri"/>
                        </a:rPr>
                        <a:t>Metrics</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28600" marR="0" lvl="0" indent="0" algn="l" rtl="0">
                        <a:lnSpc>
                          <a:spcPct val="150000"/>
                        </a:lnSpc>
                        <a:spcBef>
                          <a:spcPts val="0"/>
                        </a:spcBef>
                        <a:spcAft>
                          <a:spcPts val="0"/>
                        </a:spcAft>
                        <a:buNone/>
                      </a:pPr>
                      <a:r>
                        <a:rPr lang="en-CA" sz="1000" b="1">
                          <a:solidFill>
                            <a:srgbClr val="000000"/>
                          </a:solidFill>
                          <a:latin typeface="Calibri"/>
                          <a:ea typeface="Calibri"/>
                          <a:cs typeface="Calibri"/>
                          <a:sym typeface="Calibri"/>
                        </a:rPr>
                        <a:t>Proposed Algorithm</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28600" marR="0" lvl="0" indent="0" algn="l" rtl="0">
                        <a:lnSpc>
                          <a:spcPct val="150000"/>
                        </a:lnSpc>
                        <a:spcBef>
                          <a:spcPts val="0"/>
                        </a:spcBef>
                        <a:spcAft>
                          <a:spcPts val="0"/>
                        </a:spcAft>
                        <a:buNone/>
                      </a:pPr>
                      <a:r>
                        <a:rPr lang="en-CA" sz="1000" b="1">
                          <a:solidFill>
                            <a:srgbClr val="000000"/>
                          </a:solidFill>
                          <a:latin typeface="Calibri"/>
                          <a:ea typeface="Calibri"/>
                          <a:cs typeface="Calibri"/>
                          <a:sym typeface="Calibri"/>
                        </a:rPr>
                        <a:t>SSC-GSM</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b="1">
                          <a:solidFill>
                            <a:srgbClr val="000000"/>
                          </a:solidFill>
                          <a:latin typeface="Calibri"/>
                          <a:ea typeface="Calibri"/>
                          <a:cs typeface="Calibri"/>
                          <a:sym typeface="Calibri"/>
                        </a:rPr>
                        <a:t>BM3D</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4825">
                <a:tc>
                  <a:txBody>
                    <a:bodyPr/>
                    <a:lstStyle/>
                    <a:p>
                      <a:pPr marL="0" marR="0" lvl="0" indent="0" algn="l" rtl="0">
                        <a:lnSpc>
                          <a:spcPct val="150000"/>
                        </a:lnSpc>
                        <a:spcBef>
                          <a:spcPts val="0"/>
                        </a:spcBef>
                        <a:spcAft>
                          <a:spcPts val="0"/>
                        </a:spcAft>
                        <a:buNone/>
                      </a:pPr>
                      <a:r>
                        <a:rPr lang="en-CA" sz="1000">
                          <a:solidFill>
                            <a:srgbClr val="000000"/>
                          </a:solidFill>
                          <a:latin typeface="Calibri"/>
                          <a:ea typeface="Calibri"/>
                          <a:cs typeface="Calibri"/>
                          <a:sym typeface="Calibri"/>
                        </a:rPr>
                        <a:t>PSNR</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32.112</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28.754</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28.298</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4825">
                <a:tc>
                  <a:txBody>
                    <a:bodyPr/>
                    <a:lstStyle/>
                    <a:p>
                      <a:pPr marL="0" marR="0" lvl="0" indent="0" algn="l" rtl="0">
                        <a:lnSpc>
                          <a:spcPct val="150000"/>
                        </a:lnSpc>
                        <a:spcBef>
                          <a:spcPts val="0"/>
                        </a:spcBef>
                        <a:spcAft>
                          <a:spcPts val="0"/>
                        </a:spcAft>
                        <a:buNone/>
                      </a:pPr>
                      <a:r>
                        <a:rPr lang="en-CA" sz="1000">
                          <a:solidFill>
                            <a:srgbClr val="000000"/>
                          </a:solidFill>
                          <a:latin typeface="Calibri"/>
                          <a:ea typeface="Calibri"/>
                          <a:cs typeface="Calibri"/>
                          <a:sym typeface="Calibri"/>
                        </a:rPr>
                        <a:t>SSIM</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0.834</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0.786</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0.736</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4825">
                <a:tc>
                  <a:txBody>
                    <a:bodyPr/>
                    <a:lstStyle/>
                    <a:p>
                      <a:pPr marL="0" marR="0" lvl="0" indent="0" algn="l" rtl="0">
                        <a:lnSpc>
                          <a:spcPct val="150000"/>
                        </a:lnSpc>
                        <a:spcBef>
                          <a:spcPts val="0"/>
                        </a:spcBef>
                        <a:spcAft>
                          <a:spcPts val="0"/>
                        </a:spcAft>
                        <a:buNone/>
                      </a:pPr>
                      <a:r>
                        <a:rPr lang="en-CA" sz="1000">
                          <a:solidFill>
                            <a:srgbClr val="000000"/>
                          </a:solidFill>
                          <a:latin typeface="Calibri"/>
                          <a:ea typeface="Calibri"/>
                          <a:cs typeface="Calibri"/>
                          <a:sym typeface="Calibri"/>
                        </a:rPr>
                        <a:t>RMSE</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0.248</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0.365</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0.385</a:t>
                      </a:r>
                      <a:endParaRPr sz="1200">
                        <a:solidFill>
                          <a:srgbClr val="000000"/>
                        </a:solidFill>
                        <a:latin typeface="Times New Roman"/>
                        <a:ea typeface="Times New Roman"/>
                        <a:cs typeface="Times New Roman"/>
                        <a:sym typeface="Times New Roman"/>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508" name="Shape 508"/>
          <p:cNvGraphicFramePr/>
          <p:nvPr/>
        </p:nvGraphicFramePr>
        <p:xfrm>
          <a:off x="1740152" y="4003156"/>
          <a:ext cx="3000000" cy="3000000"/>
        </p:xfrm>
        <a:graphic>
          <a:graphicData uri="http://schemas.openxmlformats.org/drawingml/2006/table">
            <a:tbl>
              <a:tblPr>
                <a:noFill/>
                <a:tableStyleId>{391F89D3-16C7-4AC3-9968-E608F8AE21EE}</a:tableStyleId>
              </a:tblPr>
              <a:tblGrid>
                <a:gridCol w="1137875">
                  <a:extLst>
                    <a:ext uri="{9D8B030D-6E8A-4147-A177-3AD203B41FA5}">
                      <a16:colId xmlns:a16="http://schemas.microsoft.com/office/drawing/2014/main" val="20000"/>
                    </a:ext>
                  </a:extLst>
                </a:gridCol>
                <a:gridCol w="1710850">
                  <a:extLst>
                    <a:ext uri="{9D8B030D-6E8A-4147-A177-3AD203B41FA5}">
                      <a16:colId xmlns:a16="http://schemas.microsoft.com/office/drawing/2014/main" val="20001"/>
                    </a:ext>
                  </a:extLst>
                </a:gridCol>
                <a:gridCol w="1166225">
                  <a:extLst>
                    <a:ext uri="{9D8B030D-6E8A-4147-A177-3AD203B41FA5}">
                      <a16:colId xmlns:a16="http://schemas.microsoft.com/office/drawing/2014/main" val="20002"/>
                    </a:ext>
                  </a:extLst>
                </a:gridCol>
                <a:gridCol w="956325">
                  <a:extLst>
                    <a:ext uri="{9D8B030D-6E8A-4147-A177-3AD203B41FA5}">
                      <a16:colId xmlns:a16="http://schemas.microsoft.com/office/drawing/2014/main" val="20003"/>
                    </a:ext>
                  </a:extLst>
                </a:gridCol>
              </a:tblGrid>
              <a:tr h="282350">
                <a:tc>
                  <a:txBody>
                    <a:bodyPr/>
                    <a:lstStyle/>
                    <a:p>
                      <a:pPr marL="228600" marR="0" lvl="0" indent="0" algn="l" rtl="0">
                        <a:lnSpc>
                          <a:spcPct val="150000"/>
                        </a:lnSpc>
                        <a:spcBef>
                          <a:spcPts val="0"/>
                        </a:spcBef>
                        <a:spcAft>
                          <a:spcPts val="0"/>
                        </a:spcAft>
                        <a:buNone/>
                      </a:pPr>
                      <a:r>
                        <a:rPr lang="en-CA" sz="1000" b="1">
                          <a:solidFill>
                            <a:srgbClr val="000000"/>
                          </a:solidFill>
                          <a:latin typeface="Calibri"/>
                          <a:ea typeface="Calibri"/>
                          <a:cs typeface="Calibri"/>
                          <a:sym typeface="Calibri"/>
                        </a:rPr>
                        <a:t>Metrics</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28600" marR="0" lvl="0" indent="0" algn="l" rtl="0">
                        <a:lnSpc>
                          <a:spcPct val="150000"/>
                        </a:lnSpc>
                        <a:spcBef>
                          <a:spcPts val="0"/>
                        </a:spcBef>
                        <a:spcAft>
                          <a:spcPts val="0"/>
                        </a:spcAft>
                        <a:buNone/>
                      </a:pPr>
                      <a:r>
                        <a:rPr lang="en-CA" sz="1000" b="1">
                          <a:solidFill>
                            <a:srgbClr val="000000"/>
                          </a:solidFill>
                          <a:latin typeface="Calibri"/>
                          <a:ea typeface="Calibri"/>
                          <a:cs typeface="Calibri"/>
                          <a:sym typeface="Calibri"/>
                        </a:rPr>
                        <a:t>Proposed Algorithm</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b="1">
                          <a:solidFill>
                            <a:srgbClr val="000000"/>
                          </a:solidFill>
                          <a:latin typeface="Calibri"/>
                          <a:ea typeface="Calibri"/>
                          <a:cs typeface="Calibri"/>
                          <a:sym typeface="Calibri"/>
                        </a:rPr>
                        <a:t>SSC-GSM</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b="1">
                          <a:solidFill>
                            <a:srgbClr val="000000"/>
                          </a:solidFill>
                          <a:latin typeface="Calibri"/>
                          <a:ea typeface="Calibri"/>
                          <a:cs typeface="Calibri"/>
                          <a:sym typeface="Calibri"/>
                        </a:rPr>
                        <a:t>BM3D</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82350">
                <a:tc>
                  <a:txBody>
                    <a:bodyPr/>
                    <a:lstStyle/>
                    <a:p>
                      <a:pPr marL="0" marR="0" lvl="0" indent="0" algn="l" rtl="0">
                        <a:lnSpc>
                          <a:spcPct val="150000"/>
                        </a:lnSpc>
                        <a:spcBef>
                          <a:spcPts val="0"/>
                        </a:spcBef>
                        <a:spcAft>
                          <a:spcPts val="0"/>
                        </a:spcAft>
                        <a:buNone/>
                      </a:pPr>
                      <a:r>
                        <a:rPr lang="en-CA" sz="1000">
                          <a:solidFill>
                            <a:srgbClr val="000000"/>
                          </a:solidFill>
                          <a:latin typeface="Calibri"/>
                          <a:ea typeface="Calibri"/>
                          <a:cs typeface="Calibri"/>
                          <a:sym typeface="Calibri"/>
                        </a:rPr>
                        <a:t>PSNR</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41.234</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38.967</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38.578</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82350">
                <a:tc>
                  <a:txBody>
                    <a:bodyPr/>
                    <a:lstStyle/>
                    <a:p>
                      <a:pPr marL="0" marR="0" lvl="0" indent="0" algn="l" rtl="0">
                        <a:lnSpc>
                          <a:spcPct val="150000"/>
                        </a:lnSpc>
                        <a:spcBef>
                          <a:spcPts val="0"/>
                        </a:spcBef>
                        <a:spcAft>
                          <a:spcPts val="0"/>
                        </a:spcAft>
                        <a:buNone/>
                      </a:pPr>
                      <a:r>
                        <a:rPr lang="en-CA" sz="1000">
                          <a:solidFill>
                            <a:srgbClr val="000000"/>
                          </a:solidFill>
                          <a:latin typeface="Calibri"/>
                          <a:ea typeface="Calibri"/>
                          <a:cs typeface="Calibri"/>
                          <a:sym typeface="Calibri"/>
                        </a:rPr>
                        <a:t>SSIM</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0.941</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0.913</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0.919</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82350">
                <a:tc>
                  <a:txBody>
                    <a:bodyPr/>
                    <a:lstStyle/>
                    <a:p>
                      <a:pPr marL="0" marR="0" lvl="0" indent="0" algn="l" rtl="0">
                        <a:lnSpc>
                          <a:spcPct val="150000"/>
                        </a:lnSpc>
                        <a:spcBef>
                          <a:spcPts val="0"/>
                        </a:spcBef>
                        <a:spcAft>
                          <a:spcPts val="0"/>
                        </a:spcAft>
                        <a:buNone/>
                      </a:pPr>
                      <a:r>
                        <a:rPr lang="en-CA" sz="1000">
                          <a:solidFill>
                            <a:srgbClr val="000000"/>
                          </a:solidFill>
                          <a:latin typeface="Calibri"/>
                          <a:ea typeface="Calibri"/>
                          <a:cs typeface="Calibri"/>
                          <a:sym typeface="Calibri"/>
                        </a:rPr>
                        <a:t>RMSE</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0.008</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0.011</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CA" sz="1000">
                          <a:solidFill>
                            <a:srgbClr val="000000"/>
                          </a:solidFill>
                          <a:latin typeface="Calibri"/>
                          <a:ea typeface="Calibri"/>
                          <a:cs typeface="Calibri"/>
                          <a:sym typeface="Calibri"/>
                        </a:rPr>
                        <a:t>0.011</a:t>
                      </a:r>
                      <a:endParaRPr sz="1200">
                        <a:solidFill>
                          <a:srgbClr val="000000"/>
                        </a:solidFill>
                        <a:latin typeface="Times New Roman"/>
                        <a:ea typeface="Times New Roman"/>
                        <a:cs typeface="Times New Roman"/>
                        <a:sym typeface="Times New Roman"/>
                      </a:endParaRPr>
                    </a:p>
                  </a:txBody>
                  <a:tcPr marL="68575" marR="6857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509" name="Shape 509"/>
          <p:cNvSpPr txBox="1"/>
          <p:nvPr/>
        </p:nvSpPr>
        <p:spPr>
          <a:xfrm>
            <a:off x="3176184" y="1462263"/>
            <a:ext cx="298436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solidFill>
                  <a:schemeClr val="dk1"/>
                </a:solidFill>
                <a:latin typeface="Times New Roman"/>
                <a:ea typeface="Times New Roman"/>
                <a:cs typeface="Times New Roman"/>
                <a:sym typeface="Times New Roman"/>
              </a:rPr>
              <a:t>Thoracic dataset</a:t>
            </a:r>
            <a:endParaRPr/>
          </a:p>
        </p:txBody>
      </p:sp>
      <p:sp>
        <p:nvSpPr>
          <p:cNvPr id="510" name="Shape 510"/>
          <p:cNvSpPr txBox="1"/>
          <p:nvPr/>
        </p:nvSpPr>
        <p:spPr>
          <a:xfrm>
            <a:off x="2864683" y="3439433"/>
            <a:ext cx="272219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solidFill>
                  <a:schemeClr val="dk1"/>
                </a:solidFill>
                <a:latin typeface="Times New Roman"/>
                <a:ea typeface="Times New Roman"/>
                <a:cs typeface="Times New Roman"/>
                <a:sym typeface="Times New Roman"/>
              </a:rPr>
              <a:t>CATPHAN 600 phantom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33</a:t>
            </a:fld>
            <a:endParaRPr sz="1400">
              <a:solidFill>
                <a:schemeClr val="dk1"/>
              </a:solidFill>
              <a:latin typeface="Times New Roman"/>
              <a:ea typeface="Times New Roman"/>
              <a:cs typeface="Times New Roman"/>
              <a:sym typeface="Times New Roman"/>
            </a:endParaRPr>
          </a:p>
        </p:txBody>
      </p:sp>
      <p:sp>
        <p:nvSpPr>
          <p:cNvPr id="516" name="Shape 51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517" name="Shape 517"/>
          <p:cNvSpPr txBox="1">
            <a:spLocks noGrp="1"/>
          </p:cNvSpPr>
          <p:nvPr>
            <p:ph type="title"/>
          </p:nvPr>
        </p:nvSpPr>
        <p:spPr>
          <a:xfrm>
            <a:off x="218423" y="98533"/>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CATPHAN 600- LDCNN</a:t>
            </a:r>
            <a:endParaRPr/>
          </a:p>
        </p:txBody>
      </p:sp>
      <p:pic>
        <p:nvPicPr>
          <p:cNvPr id="518" name="Shape 518"/>
          <p:cNvPicPr preferRelativeResize="0">
            <a:picLocks noGrp="1"/>
          </p:cNvPicPr>
          <p:nvPr>
            <p:ph type="body" idx="1"/>
          </p:nvPr>
        </p:nvPicPr>
        <p:blipFill rotWithShape="1">
          <a:blip r:embed="rId3">
            <a:alphaModFix/>
          </a:blip>
          <a:srcRect l="57102" b="4583"/>
          <a:stretch/>
        </p:blipFill>
        <p:spPr>
          <a:xfrm>
            <a:off x="3121291" y="691762"/>
            <a:ext cx="2520000" cy="2520000"/>
          </a:xfrm>
          <a:prstGeom prst="rect">
            <a:avLst/>
          </a:prstGeom>
          <a:noFill/>
          <a:ln>
            <a:noFill/>
          </a:ln>
        </p:spPr>
      </p:pic>
      <p:pic>
        <p:nvPicPr>
          <p:cNvPr id="519" name="Shape 519"/>
          <p:cNvPicPr preferRelativeResize="0"/>
          <p:nvPr/>
        </p:nvPicPr>
        <p:blipFill rotWithShape="1">
          <a:blip r:embed="rId4">
            <a:alphaModFix/>
          </a:blip>
          <a:srcRect/>
          <a:stretch/>
        </p:blipFill>
        <p:spPr>
          <a:xfrm>
            <a:off x="5641291" y="693662"/>
            <a:ext cx="2518425" cy="2518992"/>
          </a:xfrm>
          <a:prstGeom prst="rect">
            <a:avLst/>
          </a:prstGeom>
          <a:noFill/>
          <a:ln>
            <a:noFill/>
          </a:ln>
        </p:spPr>
      </p:pic>
      <p:pic>
        <p:nvPicPr>
          <p:cNvPr id="520" name="Shape 520"/>
          <p:cNvPicPr preferRelativeResize="0"/>
          <p:nvPr/>
        </p:nvPicPr>
        <p:blipFill rotWithShape="1">
          <a:blip r:embed="rId5">
            <a:alphaModFix/>
          </a:blip>
          <a:srcRect l="58864" t="23405" r="1057" b="23156"/>
          <a:stretch/>
        </p:blipFill>
        <p:spPr>
          <a:xfrm>
            <a:off x="4490444" y="3184987"/>
            <a:ext cx="2504880" cy="2542601"/>
          </a:xfrm>
          <a:prstGeom prst="rect">
            <a:avLst/>
          </a:prstGeom>
          <a:noFill/>
          <a:ln>
            <a:noFill/>
          </a:ln>
        </p:spPr>
      </p:pic>
      <p:pic>
        <p:nvPicPr>
          <p:cNvPr id="521" name="Shape 521"/>
          <p:cNvPicPr preferRelativeResize="0"/>
          <p:nvPr/>
        </p:nvPicPr>
        <p:blipFill rotWithShape="1">
          <a:blip r:embed="rId3">
            <a:alphaModFix/>
          </a:blip>
          <a:srcRect l="-151" t="-684" r="57055" b="683"/>
          <a:stretch/>
        </p:blipFill>
        <p:spPr>
          <a:xfrm>
            <a:off x="624807" y="693662"/>
            <a:ext cx="2515380" cy="2518992"/>
          </a:xfrm>
          <a:prstGeom prst="rect">
            <a:avLst/>
          </a:prstGeom>
          <a:noFill/>
          <a:ln>
            <a:noFill/>
          </a:ln>
        </p:spPr>
      </p:pic>
      <p:pic>
        <p:nvPicPr>
          <p:cNvPr id="522" name="Shape 522"/>
          <p:cNvPicPr preferRelativeResize="0"/>
          <p:nvPr/>
        </p:nvPicPr>
        <p:blipFill rotWithShape="1">
          <a:blip r:embed="rId6">
            <a:alphaModFix/>
          </a:blip>
          <a:srcRect l="5978" t="23405" r="53972" b="23156"/>
          <a:stretch/>
        </p:blipFill>
        <p:spPr>
          <a:xfrm>
            <a:off x="1970444" y="3199324"/>
            <a:ext cx="2520000" cy="2520000"/>
          </a:xfrm>
          <a:prstGeom prst="rect">
            <a:avLst/>
          </a:prstGeom>
          <a:noFill/>
          <a:ln>
            <a:noFill/>
          </a:ln>
        </p:spPr>
      </p:pic>
      <p:sp>
        <p:nvSpPr>
          <p:cNvPr id="523" name="Shape 523"/>
          <p:cNvSpPr txBox="1"/>
          <p:nvPr/>
        </p:nvSpPr>
        <p:spPr>
          <a:xfrm>
            <a:off x="1644877" y="5753054"/>
            <a:ext cx="676170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chemeClr val="dk1"/>
                </a:solidFill>
                <a:latin typeface="Times New Roman"/>
                <a:ea typeface="Times New Roman"/>
                <a:cs typeface="Times New Roman"/>
                <a:sym typeface="Times New Roman"/>
              </a:rPr>
              <a:t>left to right: Low-dose, Normal-dose, LDCNN, BM3D method </a:t>
            </a:r>
            <a:r>
              <a:rPr lang="en-CA" sz="1200">
                <a:solidFill>
                  <a:schemeClr val="dk1"/>
                </a:solidFill>
                <a:latin typeface="Times New Roman"/>
                <a:ea typeface="Times New Roman"/>
                <a:cs typeface="Times New Roman"/>
                <a:sym typeface="Times New Roman"/>
              </a:rPr>
              <a:t>[8]</a:t>
            </a:r>
            <a:r>
              <a:rPr lang="en-CA" sz="1600">
                <a:solidFill>
                  <a:schemeClr val="dk1"/>
                </a:solidFill>
                <a:latin typeface="Times New Roman"/>
                <a:ea typeface="Times New Roman"/>
                <a:cs typeface="Times New Roman"/>
                <a:sym typeface="Times New Roman"/>
              </a:rPr>
              <a:t>, SSC-GSM </a:t>
            </a:r>
            <a:r>
              <a:rPr lang="en-CA" sz="1200">
                <a:solidFill>
                  <a:schemeClr val="dk1"/>
                </a:solidFill>
                <a:latin typeface="Times New Roman"/>
                <a:ea typeface="Times New Roman"/>
                <a:cs typeface="Times New Roman"/>
                <a:sym typeface="Times New Roman"/>
              </a:rPr>
              <a:t>[9]</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Shape 528"/>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34</a:t>
            </a:fld>
            <a:endParaRPr sz="1400">
              <a:solidFill>
                <a:schemeClr val="dk1"/>
              </a:solidFill>
              <a:latin typeface="Times New Roman"/>
              <a:ea typeface="Times New Roman"/>
              <a:cs typeface="Times New Roman"/>
              <a:sym typeface="Times New Roman"/>
            </a:endParaRPr>
          </a:p>
        </p:txBody>
      </p:sp>
      <p:sp>
        <p:nvSpPr>
          <p:cNvPr id="529" name="Shape 529"/>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530" name="Shape 530"/>
          <p:cNvSpPr txBox="1">
            <a:spLocks noGrp="1"/>
          </p:cNvSpPr>
          <p:nvPr>
            <p:ph type="title"/>
          </p:nvPr>
        </p:nvSpPr>
        <p:spPr>
          <a:xfrm>
            <a:off x="197402" y="138347"/>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CATPHAN 600 - LDCNN</a:t>
            </a:r>
            <a:endParaRPr/>
          </a:p>
        </p:txBody>
      </p:sp>
      <p:pic>
        <p:nvPicPr>
          <p:cNvPr id="531" name="Shape 531"/>
          <p:cNvPicPr preferRelativeResize="0">
            <a:picLocks noGrp="1"/>
          </p:cNvPicPr>
          <p:nvPr>
            <p:ph type="body" idx="1"/>
          </p:nvPr>
        </p:nvPicPr>
        <p:blipFill rotWithShape="1">
          <a:blip r:embed="rId3">
            <a:alphaModFix/>
          </a:blip>
          <a:srcRect l="58897" t="24993" r="1679" b="24737"/>
          <a:stretch/>
        </p:blipFill>
        <p:spPr>
          <a:xfrm>
            <a:off x="3016468" y="698900"/>
            <a:ext cx="2520000" cy="2520000"/>
          </a:xfrm>
          <a:prstGeom prst="rect">
            <a:avLst/>
          </a:prstGeom>
          <a:noFill/>
          <a:ln>
            <a:noFill/>
          </a:ln>
        </p:spPr>
      </p:pic>
      <p:pic>
        <p:nvPicPr>
          <p:cNvPr id="532" name="Shape 532"/>
          <p:cNvPicPr preferRelativeResize="0"/>
          <p:nvPr/>
        </p:nvPicPr>
        <p:blipFill rotWithShape="1">
          <a:blip r:embed="rId4">
            <a:alphaModFix/>
          </a:blip>
          <a:srcRect l="6173" t="1660" r="603" b="4966"/>
          <a:stretch/>
        </p:blipFill>
        <p:spPr>
          <a:xfrm>
            <a:off x="5536468" y="704117"/>
            <a:ext cx="2520000" cy="2520000"/>
          </a:xfrm>
          <a:prstGeom prst="rect">
            <a:avLst/>
          </a:prstGeom>
          <a:noFill/>
          <a:ln>
            <a:noFill/>
          </a:ln>
        </p:spPr>
      </p:pic>
      <p:pic>
        <p:nvPicPr>
          <p:cNvPr id="533" name="Shape 533"/>
          <p:cNvPicPr preferRelativeResize="0"/>
          <p:nvPr/>
        </p:nvPicPr>
        <p:blipFill rotWithShape="1">
          <a:blip r:embed="rId5">
            <a:alphaModFix/>
          </a:blip>
          <a:srcRect l="58673" t="23641" r="1433" b="23642"/>
          <a:stretch/>
        </p:blipFill>
        <p:spPr>
          <a:xfrm>
            <a:off x="4419811" y="3213683"/>
            <a:ext cx="2520000" cy="2520000"/>
          </a:xfrm>
          <a:prstGeom prst="rect">
            <a:avLst/>
          </a:prstGeom>
          <a:noFill/>
          <a:ln>
            <a:noFill/>
          </a:ln>
        </p:spPr>
      </p:pic>
      <p:pic>
        <p:nvPicPr>
          <p:cNvPr id="534" name="Shape 534"/>
          <p:cNvPicPr preferRelativeResize="0"/>
          <p:nvPr/>
        </p:nvPicPr>
        <p:blipFill rotWithShape="1">
          <a:blip r:embed="rId3">
            <a:alphaModFix/>
          </a:blip>
          <a:srcRect l="6805" t="24314" r="53890" b="23308"/>
          <a:stretch/>
        </p:blipFill>
        <p:spPr>
          <a:xfrm>
            <a:off x="496468" y="704117"/>
            <a:ext cx="2520000" cy="2520000"/>
          </a:xfrm>
          <a:prstGeom prst="rect">
            <a:avLst/>
          </a:prstGeom>
          <a:noFill/>
          <a:ln>
            <a:noFill/>
          </a:ln>
        </p:spPr>
      </p:pic>
      <p:pic>
        <p:nvPicPr>
          <p:cNvPr id="535" name="Shape 535"/>
          <p:cNvPicPr preferRelativeResize="0"/>
          <p:nvPr/>
        </p:nvPicPr>
        <p:blipFill rotWithShape="1">
          <a:blip r:embed="rId5">
            <a:alphaModFix/>
          </a:blip>
          <a:srcRect l="6025" t="23641" r="54071" b="23642"/>
          <a:stretch/>
        </p:blipFill>
        <p:spPr>
          <a:xfrm>
            <a:off x="1899811" y="3213683"/>
            <a:ext cx="2520000" cy="2520000"/>
          </a:xfrm>
          <a:prstGeom prst="rect">
            <a:avLst/>
          </a:prstGeom>
          <a:noFill/>
          <a:ln>
            <a:noFill/>
          </a:ln>
        </p:spPr>
      </p:pic>
      <p:sp>
        <p:nvSpPr>
          <p:cNvPr id="536" name="Shape 536"/>
          <p:cNvSpPr txBox="1"/>
          <p:nvPr/>
        </p:nvSpPr>
        <p:spPr>
          <a:xfrm>
            <a:off x="1611586" y="5811496"/>
            <a:ext cx="651641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chemeClr val="dk1"/>
                </a:solidFill>
                <a:latin typeface="Times New Roman"/>
                <a:ea typeface="Times New Roman"/>
                <a:cs typeface="Times New Roman"/>
                <a:sym typeface="Times New Roman"/>
              </a:rPr>
              <a:t>left to right: Low-dose, Normal-dose, LDCNN, BM3D method, SSC-GSM.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35</a:t>
            </a:fld>
            <a:endParaRPr sz="1400">
              <a:solidFill>
                <a:schemeClr val="dk1"/>
              </a:solidFill>
              <a:latin typeface="Times New Roman"/>
              <a:ea typeface="Times New Roman"/>
              <a:cs typeface="Times New Roman"/>
              <a:sym typeface="Times New Roman"/>
            </a:endParaRPr>
          </a:p>
        </p:txBody>
      </p:sp>
      <p:sp>
        <p:nvSpPr>
          <p:cNvPr id="542" name="Shape 542"/>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543" name="Shape 543"/>
          <p:cNvSpPr txBox="1">
            <a:spLocks noGrp="1"/>
          </p:cNvSpPr>
          <p:nvPr>
            <p:ph type="title"/>
          </p:nvPr>
        </p:nvSpPr>
        <p:spPr>
          <a:xfrm>
            <a:off x="358398" y="146993"/>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Thoracic- LDCNN</a:t>
            </a:r>
            <a:endParaRPr/>
          </a:p>
        </p:txBody>
      </p:sp>
      <p:pic>
        <p:nvPicPr>
          <p:cNvPr id="544" name="Shape 544"/>
          <p:cNvPicPr preferRelativeResize="0"/>
          <p:nvPr/>
        </p:nvPicPr>
        <p:blipFill rotWithShape="1">
          <a:blip r:embed="rId3">
            <a:alphaModFix/>
          </a:blip>
          <a:srcRect l="58926" t="24255" r="1397" b="24984"/>
          <a:stretch/>
        </p:blipFill>
        <p:spPr>
          <a:xfrm>
            <a:off x="4420990" y="3201916"/>
            <a:ext cx="2520000" cy="2520000"/>
          </a:xfrm>
          <a:prstGeom prst="rect">
            <a:avLst/>
          </a:prstGeom>
          <a:noFill/>
          <a:ln>
            <a:noFill/>
          </a:ln>
        </p:spPr>
      </p:pic>
      <p:pic>
        <p:nvPicPr>
          <p:cNvPr id="545" name="Shape 545"/>
          <p:cNvPicPr preferRelativeResize="0"/>
          <p:nvPr/>
        </p:nvPicPr>
        <p:blipFill rotWithShape="1">
          <a:blip r:embed="rId4">
            <a:alphaModFix/>
          </a:blip>
          <a:srcRect l="-252" r="57493"/>
          <a:stretch/>
        </p:blipFill>
        <p:spPr>
          <a:xfrm>
            <a:off x="640990" y="681917"/>
            <a:ext cx="2519370" cy="2519328"/>
          </a:xfrm>
          <a:prstGeom prst="rect">
            <a:avLst/>
          </a:prstGeom>
          <a:noFill/>
          <a:ln>
            <a:noFill/>
          </a:ln>
        </p:spPr>
      </p:pic>
      <p:pic>
        <p:nvPicPr>
          <p:cNvPr id="546" name="Shape 546"/>
          <p:cNvPicPr preferRelativeResize="0"/>
          <p:nvPr/>
        </p:nvPicPr>
        <p:blipFill rotWithShape="1">
          <a:blip r:embed="rId3">
            <a:alphaModFix/>
          </a:blip>
          <a:srcRect l="6216" t="24596" r="53999" b="23364"/>
          <a:stretch/>
        </p:blipFill>
        <p:spPr>
          <a:xfrm>
            <a:off x="1900990" y="3201916"/>
            <a:ext cx="2520000" cy="2520000"/>
          </a:xfrm>
          <a:prstGeom prst="rect">
            <a:avLst/>
          </a:prstGeom>
          <a:noFill/>
          <a:ln>
            <a:noFill/>
          </a:ln>
        </p:spPr>
      </p:pic>
      <p:sp>
        <p:nvSpPr>
          <p:cNvPr id="547" name="Shape 547"/>
          <p:cNvSpPr txBox="1"/>
          <p:nvPr/>
        </p:nvSpPr>
        <p:spPr>
          <a:xfrm>
            <a:off x="1716689" y="5769315"/>
            <a:ext cx="651641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chemeClr val="dk1"/>
                </a:solidFill>
                <a:latin typeface="Times New Roman"/>
                <a:ea typeface="Times New Roman"/>
                <a:cs typeface="Times New Roman"/>
                <a:sym typeface="Times New Roman"/>
              </a:rPr>
              <a:t>left to right: Low-dose, Normal-dose, LDCNN, BM3D method, SSC-GSM.</a:t>
            </a:r>
            <a:endParaRPr/>
          </a:p>
        </p:txBody>
      </p:sp>
      <p:pic>
        <p:nvPicPr>
          <p:cNvPr id="548" name="Shape 548"/>
          <p:cNvPicPr preferRelativeResize="0"/>
          <p:nvPr/>
        </p:nvPicPr>
        <p:blipFill rotWithShape="1">
          <a:blip r:embed="rId5">
            <a:alphaModFix/>
          </a:blip>
          <a:srcRect l="13844" t="7167" r="14731" b="13510"/>
          <a:stretch/>
        </p:blipFill>
        <p:spPr>
          <a:xfrm>
            <a:off x="5580091" y="681917"/>
            <a:ext cx="2520000" cy="2520000"/>
          </a:xfrm>
          <a:prstGeom prst="rect">
            <a:avLst/>
          </a:prstGeom>
          <a:noFill/>
          <a:ln>
            <a:noFill/>
          </a:ln>
        </p:spPr>
      </p:pic>
      <p:pic>
        <p:nvPicPr>
          <p:cNvPr id="549" name="Shape 549"/>
          <p:cNvPicPr preferRelativeResize="0"/>
          <p:nvPr/>
        </p:nvPicPr>
        <p:blipFill rotWithShape="1">
          <a:blip r:embed="rId6">
            <a:alphaModFix/>
          </a:blip>
          <a:srcRect l="29735" t="6591" r="30442" b="13312"/>
          <a:stretch/>
        </p:blipFill>
        <p:spPr>
          <a:xfrm>
            <a:off x="3154187" y="681917"/>
            <a:ext cx="2520000" cy="25199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Shape 554"/>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36</a:t>
            </a:fld>
            <a:endParaRPr sz="1400">
              <a:solidFill>
                <a:schemeClr val="dk1"/>
              </a:solidFill>
              <a:latin typeface="Times New Roman"/>
              <a:ea typeface="Times New Roman"/>
              <a:cs typeface="Times New Roman"/>
              <a:sym typeface="Times New Roman"/>
            </a:endParaRPr>
          </a:p>
        </p:txBody>
      </p:sp>
      <p:sp>
        <p:nvSpPr>
          <p:cNvPr id="555" name="Shape 555"/>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556" name="Shape 556"/>
          <p:cNvSpPr txBox="1">
            <a:spLocks noGrp="1"/>
          </p:cNvSpPr>
          <p:nvPr>
            <p:ph type="title"/>
          </p:nvPr>
        </p:nvSpPr>
        <p:spPr>
          <a:xfrm>
            <a:off x="346841" y="53113"/>
            <a:ext cx="8212836"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Thoracic- LDCNN</a:t>
            </a:r>
            <a:endParaRPr/>
          </a:p>
        </p:txBody>
      </p:sp>
      <p:pic>
        <p:nvPicPr>
          <p:cNvPr id="557" name="Shape 557"/>
          <p:cNvPicPr preferRelativeResize="0"/>
          <p:nvPr/>
        </p:nvPicPr>
        <p:blipFill rotWithShape="1">
          <a:blip r:embed="rId3">
            <a:alphaModFix/>
          </a:blip>
          <a:srcRect l="58943" t="23299" r="1060" b="23291"/>
          <a:stretch/>
        </p:blipFill>
        <p:spPr>
          <a:xfrm>
            <a:off x="4313899" y="3025197"/>
            <a:ext cx="2520000" cy="2520000"/>
          </a:xfrm>
          <a:prstGeom prst="rect">
            <a:avLst/>
          </a:prstGeom>
          <a:noFill/>
          <a:ln>
            <a:noFill/>
          </a:ln>
        </p:spPr>
      </p:pic>
      <p:pic>
        <p:nvPicPr>
          <p:cNvPr id="558" name="Shape 558"/>
          <p:cNvPicPr preferRelativeResize="0"/>
          <p:nvPr/>
        </p:nvPicPr>
        <p:blipFill rotWithShape="1">
          <a:blip r:embed="rId4">
            <a:alphaModFix/>
          </a:blip>
          <a:srcRect r="57404"/>
          <a:stretch/>
        </p:blipFill>
        <p:spPr>
          <a:xfrm>
            <a:off x="537404" y="538478"/>
            <a:ext cx="2515716" cy="2516409"/>
          </a:xfrm>
          <a:prstGeom prst="rect">
            <a:avLst/>
          </a:prstGeom>
          <a:noFill/>
          <a:ln>
            <a:noFill/>
          </a:ln>
        </p:spPr>
      </p:pic>
      <p:pic>
        <p:nvPicPr>
          <p:cNvPr id="559" name="Shape 559"/>
          <p:cNvPicPr preferRelativeResize="0"/>
          <p:nvPr/>
        </p:nvPicPr>
        <p:blipFill rotWithShape="1">
          <a:blip r:embed="rId3">
            <a:alphaModFix/>
          </a:blip>
          <a:srcRect l="6217" t="23299" r="53742" b="23291"/>
          <a:stretch/>
        </p:blipFill>
        <p:spPr>
          <a:xfrm>
            <a:off x="1797404" y="3025197"/>
            <a:ext cx="2520000" cy="2520000"/>
          </a:xfrm>
          <a:prstGeom prst="rect">
            <a:avLst/>
          </a:prstGeom>
          <a:noFill/>
          <a:ln>
            <a:noFill/>
          </a:ln>
        </p:spPr>
      </p:pic>
      <p:sp>
        <p:nvSpPr>
          <p:cNvPr id="560" name="Shape 560"/>
          <p:cNvSpPr/>
          <p:nvPr/>
        </p:nvSpPr>
        <p:spPr>
          <a:xfrm>
            <a:off x="1639614" y="5680955"/>
            <a:ext cx="6450779"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chemeClr val="dk1"/>
                </a:solidFill>
                <a:latin typeface="Times New Roman"/>
                <a:ea typeface="Times New Roman"/>
                <a:cs typeface="Times New Roman"/>
                <a:sym typeface="Times New Roman"/>
              </a:rPr>
              <a:t>left to right: Low-dose, Normal-dose, LDCNN, BM3D method, SSC-GSM.</a:t>
            </a:r>
            <a:endParaRPr/>
          </a:p>
        </p:txBody>
      </p:sp>
      <p:pic>
        <p:nvPicPr>
          <p:cNvPr id="561" name="Shape 561"/>
          <p:cNvPicPr preferRelativeResize="0"/>
          <p:nvPr/>
        </p:nvPicPr>
        <p:blipFill rotWithShape="1">
          <a:blip r:embed="rId5">
            <a:alphaModFix/>
          </a:blip>
          <a:srcRect l="17993" t="6992" r="17992" b="17072"/>
          <a:stretch/>
        </p:blipFill>
        <p:spPr>
          <a:xfrm>
            <a:off x="5566888" y="528554"/>
            <a:ext cx="2520000" cy="2520000"/>
          </a:xfrm>
          <a:prstGeom prst="rect">
            <a:avLst/>
          </a:prstGeom>
          <a:noFill/>
          <a:ln>
            <a:noFill/>
          </a:ln>
        </p:spPr>
      </p:pic>
      <p:pic>
        <p:nvPicPr>
          <p:cNvPr id="562" name="Shape 562"/>
          <p:cNvPicPr preferRelativeResize="0"/>
          <p:nvPr/>
        </p:nvPicPr>
        <p:blipFill rotWithShape="1">
          <a:blip r:embed="rId6">
            <a:alphaModFix/>
          </a:blip>
          <a:srcRect l="30797" t="8644" r="31366" b="16652"/>
          <a:stretch/>
        </p:blipFill>
        <p:spPr>
          <a:xfrm>
            <a:off x="3057404" y="538478"/>
            <a:ext cx="2507963" cy="250399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Shape 567"/>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37</a:t>
            </a:fld>
            <a:endParaRPr sz="1400">
              <a:solidFill>
                <a:schemeClr val="dk1"/>
              </a:solidFill>
              <a:latin typeface="Times New Roman"/>
              <a:ea typeface="Times New Roman"/>
              <a:cs typeface="Times New Roman"/>
              <a:sym typeface="Times New Roman"/>
            </a:endParaRPr>
          </a:p>
        </p:txBody>
      </p:sp>
      <p:sp>
        <p:nvSpPr>
          <p:cNvPr id="568" name="Shape 568"/>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grpSp>
        <p:nvGrpSpPr>
          <p:cNvPr id="569" name="Shape 569"/>
          <p:cNvGrpSpPr/>
          <p:nvPr/>
        </p:nvGrpSpPr>
        <p:grpSpPr>
          <a:xfrm>
            <a:off x="4123" y="1526219"/>
            <a:ext cx="8437252" cy="3486965"/>
            <a:chOff x="4123" y="598079"/>
            <a:chExt cx="8437252" cy="3486965"/>
          </a:xfrm>
        </p:grpSpPr>
        <p:sp>
          <p:nvSpPr>
            <p:cNvPr id="570" name="Shape 570"/>
            <p:cNvSpPr/>
            <p:nvPr/>
          </p:nvSpPr>
          <p:spPr>
            <a:xfrm>
              <a:off x="4123" y="1931331"/>
              <a:ext cx="2109313" cy="820462"/>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txBox="1"/>
            <p:nvPr/>
          </p:nvSpPr>
          <p:spPr>
            <a:xfrm>
              <a:off x="4123" y="1931331"/>
              <a:ext cx="2109313" cy="820462"/>
            </a:xfrm>
            <a:prstGeom prst="rect">
              <a:avLst/>
            </a:prstGeom>
            <a:noFill/>
            <a:ln>
              <a:noFill/>
            </a:ln>
          </p:spPr>
          <p:txBody>
            <a:bodyPr spcFirstLastPara="1" wrap="square" lIns="184900" tIns="66025" rIns="184900" bIns="66025" anchor="ctr" anchorCtr="0">
              <a:noAutofit/>
            </a:bodyPr>
            <a:lstStyle/>
            <a:p>
              <a:pPr marL="0" marR="0" lvl="0" indent="0" algn="ctr" rtl="0">
                <a:lnSpc>
                  <a:spcPct val="90000"/>
                </a:lnSpc>
                <a:spcBef>
                  <a:spcPts val="0"/>
                </a:spcBef>
                <a:spcAft>
                  <a:spcPts val="0"/>
                </a:spcAft>
                <a:buClr>
                  <a:schemeClr val="dk1"/>
                </a:buClr>
                <a:buFont typeface="Times New Roman"/>
                <a:buNone/>
              </a:pPr>
              <a:r>
                <a:rPr lang="en-CA" sz="2600">
                  <a:solidFill>
                    <a:schemeClr val="dk1"/>
                  </a:solidFill>
                  <a:latin typeface="Times New Roman"/>
                  <a:ea typeface="Times New Roman"/>
                  <a:cs typeface="Times New Roman"/>
                  <a:sym typeface="Times New Roman"/>
                </a:rPr>
                <a:t>Quality Assessments</a:t>
              </a:r>
              <a:endParaRPr/>
            </a:p>
          </p:txBody>
        </p:sp>
        <p:sp>
          <p:nvSpPr>
            <p:cNvPr id="572" name="Shape 572"/>
            <p:cNvSpPr/>
            <p:nvPr/>
          </p:nvSpPr>
          <p:spPr>
            <a:xfrm>
              <a:off x="2113436" y="598079"/>
              <a:ext cx="421862" cy="3486965"/>
            </a:xfrm>
            <a:prstGeom prst="leftBrace">
              <a:avLst>
                <a:gd name="adj1" fmla="val 35000"/>
                <a:gd name="adj2" fmla="val 50000"/>
              </a:avLst>
            </a:prstGeom>
            <a:noFill/>
            <a:ln w="25400" cap="flat" cmpd="sng">
              <a:solidFill>
                <a:srgbClr val="C99507"/>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2704044" y="598079"/>
              <a:ext cx="5737331" cy="3486965"/>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txBox="1"/>
            <p:nvPr/>
          </p:nvSpPr>
          <p:spPr>
            <a:xfrm>
              <a:off x="2704044" y="598079"/>
              <a:ext cx="5737331" cy="3486965"/>
            </a:xfrm>
            <a:prstGeom prst="rect">
              <a:avLst/>
            </a:prstGeom>
            <a:noFill/>
            <a:ln>
              <a:noFill/>
            </a:ln>
          </p:spPr>
          <p:txBody>
            <a:bodyPr spcFirstLastPara="1" wrap="square" lIns="91425" tIns="91425" rIns="91425" bIns="91425" anchor="ctr" anchorCtr="0">
              <a:noAutofit/>
            </a:bodyPr>
            <a:lstStyle/>
            <a:p>
              <a:pPr marL="228600" marR="0" lvl="1" indent="-228600" algn="l" rtl="0">
                <a:lnSpc>
                  <a:spcPct val="90000"/>
                </a:lnSpc>
                <a:spcBef>
                  <a:spcPts val="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Peak signal-to-noise ratio (PSNR)</a:t>
              </a:r>
              <a:endParaRPr sz="2400" b="0" i="0" u="none" strike="noStrike" cap="none">
                <a:solidFill>
                  <a:schemeClr val="accent1"/>
                </a:solidFill>
                <a:latin typeface="Times New Roman"/>
                <a:ea typeface="Times New Roman"/>
                <a:cs typeface="Times New Roman"/>
                <a:sym typeface="Times New Roman"/>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Root mean squared error (RMSE)</a:t>
              </a:r>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Structural Similarity (SSIM)</a:t>
              </a:r>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Multi-scale SSIM (MSSIM)</a:t>
              </a:r>
              <a:endParaRPr sz="2400" b="0" i="0" u="none" strike="noStrike" cap="none">
                <a:solidFill>
                  <a:schemeClr val="accent1"/>
                </a:solidFill>
                <a:latin typeface="Times New Roman"/>
                <a:ea typeface="Times New Roman"/>
                <a:cs typeface="Times New Roman"/>
                <a:sym typeface="Times New Roman"/>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Universal quality index (UQI)</a:t>
              </a:r>
              <a:endParaRPr sz="2400" b="0" i="0" u="none" strike="noStrike" cap="none">
                <a:solidFill>
                  <a:schemeClr val="accent1"/>
                </a:solidFill>
                <a:latin typeface="Times New Roman"/>
                <a:ea typeface="Times New Roman"/>
                <a:cs typeface="Times New Roman"/>
                <a:sym typeface="Times New Roman"/>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Weighted signal-to-noise ratio (WSNR)</a:t>
              </a:r>
              <a:endParaRPr sz="2400" b="0" i="0" u="none" strike="noStrike" cap="none">
                <a:solidFill>
                  <a:schemeClr val="accent1"/>
                </a:solidFill>
                <a:latin typeface="Times New Roman"/>
                <a:ea typeface="Times New Roman"/>
                <a:cs typeface="Times New Roman"/>
                <a:sym typeface="Times New Roman"/>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Visual information fidelity (VIF)</a:t>
              </a:r>
              <a:endParaRPr sz="2400" b="0" i="0" u="none" strike="noStrike" cap="none">
                <a:solidFill>
                  <a:schemeClr val="accent1"/>
                </a:solidFill>
                <a:latin typeface="Times New Roman"/>
                <a:ea typeface="Times New Roman"/>
                <a:cs typeface="Times New Roman"/>
                <a:sym typeface="Times New Roman"/>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Noise quality measure (NQM)</a:t>
              </a:r>
              <a:endParaRPr sz="2400" b="0" i="0" u="none" strike="noStrike" cap="none">
                <a:solidFill>
                  <a:schemeClr val="accent1"/>
                </a:solidFill>
                <a:latin typeface="Times New Roman"/>
                <a:ea typeface="Times New Roman"/>
                <a:cs typeface="Times New Roman"/>
                <a:sym typeface="Times New Roman"/>
              </a:endParaRPr>
            </a:p>
            <a:p>
              <a:pPr marL="228600" marR="0" lvl="1" indent="-228600" algn="l" rtl="0">
                <a:lnSpc>
                  <a:spcPct val="90000"/>
                </a:lnSpc>
                <a:spcBef>
                  <a:spcPts val="360"/>
                </a:spcBef>
                <a:spcAft>
                  <a:spcPts val="0"/>
                </a:spcAft>
                <a:buClr>
                  <a:schemeClr val="accent1"/>
                </a:buClr>
                <a:buSzPts val="2400"/>
                <a:buFont typeface="Times New Roman"/>
                <a:buChar char="•"/>
              </a:pPr>
              <a:r>
                <a:rPr lang="en-CA" sz="2400" b="0" i="0" u="none" strike="noStrike" cap="none">
                  <a:solidFill>
                    <a:schemeClr val="accent1"/>
                  </a:solidFill>
                  <a:latin typeface="Times New Roman"/>
                  <a:ea typeface="Times New Roman"/>
                  <a:cs typeface="Times New Roman"/>
                  <a:sym typeface="Times New Roman"/>
                </a:rPr>
                <a:t>information fidelity criterion (IFC) </a:t>
              </a:r>
              <a:endParaRPr sz="2400" b="0" i="0" u="none" strike="noStrike" cap="none">
                <a:solidFill>
                  <a:schemeClr val="accent1"/>
                </a:solidFill>
                <a:latin typeface="Times New Roman"/>
                <a:ea typeface="Times New Roman"/>
                <a:cs typeface="Times New Roman"/>
                <a:sym typeface="Times New Roman"/>
              </a:endParaRPr>
            </a:p>
          </p:txBody>
        </p:sp>
      </p:grpSp>
      <p:sp>
        <p:nvSpPr>
          <p:cNvPr id="575" name="Shape 575"/>
          <p:cNvSpPr txBox="1">
            <a:spLocks noGrp="1"/>
          </p:cNvSpPr>
          <p:nvPr>
            <p:ph type="title"/>
          </p:nvPr>
        </p:nvSpPr>
        <p:spPr>
          <a:xfrm>
            <a:off x="365568" y="392415"/>
            <a:ext cx="8444818" cy="609325"/>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Evaluation Metrics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38</a:t>
            </a:fld>
            <a:endParaRPr sz="1400">
              <a:solidFill>
                <a:schemeClr val="dk1"/>
              </a:solidFill>
              <a:latin typeface="Times New Roman"/>
              <a:ea typeface="Times New Roman"/>
              <a:cs typeface="Times New Roman"/>
              <a:sym typeface="Times New Roman"/>
            </a:endParaRPr>
          </a:p>
        </p:txBody>
      </p:sp>
      <p:sp>
        <p:nvSpPr>
          <p:cNvPr id="581" name="Shape 581"/>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582" name="Shape 582"/>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5FA534"/>
              </a:buClr>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583" name="Shape 583"/>
          <p:cNvSpPr txBox="1">
            <a:spLocks noGrp="1"/>
          </p:cNvSpPr>
          <p:nvPr>
            <p:ph type="title"/>
          </p:nvPr>
        </p:nvSpPr>
        <p:spPr>
          <a:xfrm>
            <a:off x="365568" y="392415"/>
            <a:ext cx="8444818" cy="438637"/>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Evaluation Metrics</a:t>
            </a:r>
            <a:endParaRPr/>
          </a:p>
        </p:txBody>
      </p:sp>
      <p:grpSp>
        <p:nvGrpSpPr>
          <p:cNvPr id="584" name="Shape 584"/>
          <p:cNvGrpSpPr/>
          <p:nvPr/>
        </p:nvGrpSpPr>
        <p:grpSpPr>
          <a:xfrm>
            <a:off x="329682" y="1134573"/>
            <a:ext cx="7798317" cy="3605596"/>
            <a:chOff x="0" y="303521"/>
            <a:chExt cx="7798317" cy="3605596"/>
          </a:xfrm>
        </p:grpSpPr>
        <p:sp>
          <p:nvSpPr>
            <p:cNvPr id="585" name="Shape 585"/>
            <p:cNvSpPr/>
            <p:nvPr/>
          </p:nvSpPr>
          <p:spPr>
            <a:xfrm>
              <a:off x="0" y="303521"/>
              <a:ext cx="2436974" cy="1462184"/>
            </a:xfrm>
            <a:prstGeom prst="rect">
              <a:avLst/>
            </a:prstGeom>
            <a:solidFill>
              <a:srgbClr val="FFEA66"/>
            </a:solidFill>
            <a:ln w="9525" cap="flat" cmpd="sng">
              <a:solidFill>
                <a:srgbClr val="00298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txBox="1"/>
            <p:nvPr/>
          </p:nvSpPr>
          <p:spPr>
            <a:xfrm>
              <a:off x="0" y="303521"/>
              <a:ext cx="2436974" cy="1462184"/>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lt1"/>
                </a:buClr>
                <a:buFont typeface="Times New Roman"/>
                <a:buNone/>
              </a:pPr>
              <a:r>
                <a:rPr lang="en-CA" sz="2000">
                  <a:solidFill>
                    <a:schemeClr val="lt1"/>
                  </a:solidFill>
                  <a:latin typeface="Times New Roman"/>
                  <a:ea typeface="Times New Roman"/>
                  <a:cs typeface="Times New Roman"/>
                  <a:sym typeface="Times New Roman"/>
                </a:rPr>
                <a:t>UQI</a:t>
              </a:r>
              <a:endParaRPr sz="2000">
                <a:solidFill>
                  <a:schemeClr val="lt1"/>
                </a:solidFill>
                <a:latin typeface="Times New Roman"/>
                <a:ea typeface="Times New Roman"/>
                <a:cs typeface="Times New Roman"/>
                <a:sym typeface="Times New Roman"/>
              </a:endParaRPr>
            </a:p>
            <a:p>
              <a:pPr marL="171450" marR="0" lvl="1" indent="-171450" algn="l" rtl="0">
                <a:lnSpc>
                  <a:spcPct val="90000"/>
                </a:lnSpc>
                <a:spcBef>
                  <a:spcPts val="700"/>
                </a:spcBef>
                <a:spcAft>
                  <a:spcPts val="0"/>
                </a:spcAft>
                <a:buClr>
                  <a:schemeClr val="lt1"/>
                </a:buClr>
                <a:buSzPts val="1800"/>
                <a:buFont typeface="Times New Roman"/>
                <a:buChar char="•"/>
              </a:pPr>
              <a:r>
                <a:rPr lang="en-CA" sz="1800" b="0" i="0" u="none" strike="noStrike" cap="none">
                  <a:solidFill>
                    <a:schemeClr val="lt1"/>
                  </a:solidFill>
                  <a:latin typeface="Times New Roman"/>
                  <a:ea typeface="Times New Roman"/>
                  <a:cs typeface="Times New Roman"/>
                  <a:sym typeface="Times New Roman"/>
                </a:rPr>
                <a:t>luminance, contrast, and structural comparisons</a:t>
              </a:r>
              <a:endParaRPr sz="1800" b="0" i="0" u="none" strike="noStrike" cap="none">
                <a:solidFill>
                  <a:schemeClr val="lt1"/>
                </a:solidFill>
                <a:latin typeface="Times New Roman"/>
                <a:ea typeface="Times New Roman"/>
                <a:cs typeface="Times New Roman"/>
                <a:sym typeface="Times New Roman"/>
              </a:endParaRPr>
            </a:p>
          </p:txBody>
        </p:sp>
        <p:sp>
          <p:nvSpPr>
            <p:cNvPr id="587" name="Shape 587"/>
            <p:cNvSpPr/>
            <p:nvPr/>
          </p:nvSpPr>
          <p:spPr>
            <a:xfrm>
              <a:off x="2680671" y="303521"/>
              <a:ext cx="2436974" cy="1462184"/>
            </a:xfrm>
            <a:prstGeom prst="rect">
              <a:avLst/>
            </a:prstGeom>
            <a:solidFill>
              <a:srgbClr val="FFEA66"/>
            </a:solidFill>
            <a:ln w="9525" cap="flat" cmpd="sng">
              <a:solidFill>
                <a:srgbClr val="00298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txBox="1"/>
            <p:nvPr/>
          </p:nvSpPr>
          <p:spPr>
            <a:xfrm>
              <a:off x="2680671" y="303521"/>
              <a:ext cx="2436974" cy="1462184"/>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lt1"/>
                </a:buClr>
                <a:buFont typeface="Times New Roman"/>
                <a:buNone/>
              </a:pPr>
              <a:r>
                <a:rPr lang="en-CA" sz="2000">
                  <a:solidFill>
                    <a:schemeClr val="lt1"/>
                  </a:solidFill>
                  <a:latin typeface="Times New Roman"/>
                  <a:ea typeface="Times New Roman"/>
                  <a:cs typeface="Times New Roman"/>
                  <a:sym typeface="Times New Roman"/>
                </a:rPr>
                <a:t>WSNR (dB)</a:t>
              </a:r>
              <a:endParaRPr/>
            </a:p>
            <a:p>
              <a:pPr marL="171450" marR="0" lvl="1" indent="-171450" algn="l" rtl="0">
                <a:lnSpc>
                  <a:spcPct val="90000"/>
                </a:lnSpc>
                <a:spcBef>
                  <a:spcPts val="700"/>
                </a:spcBef>
                <a:spcAft>
                  <a:spcPts val="0"/>
                </a:spcAft>
                <a:buClr>
                  <a:schemeClr val="lt1"/>
                </a:buClr>
                <a:buSzPts val="2000"/>
                <a:buFont typeface="Times New Roman"/>
                <a:buChar char="•"/>
              </a:pPr>
              <a:r>
                <a:rPr lang="en-CA" sz="1800" b="0" i="0" u="none" strike="noStrike" cap="none">
                  <a:solidFill>
                    <a:schemeClr val="lt1"/>
                  </a:solidFill>
                  <a:latin typeface="Times New Roman"/>
                  <a:ea typeface="Times New Roman"/>
                  <a:cs typeface="Times New Roman"/>
                  <a:sym typeface="Times New Roman"/>
                </a:rPr>
                <a:t>Contrast sensitivity </a:t>
              </a:r>
              <a:r>
                <a:rPr lang="en-CA" sz="2000" b="0" i="0" u="none" strike="noStrike" cap="none">
                  <a:solidFill>
                    <a:schemeClr val="lt1"/>
                  </a:solidFill>
                  <a:latin typeface="Times New Roman"/>
                  <a:ea typeface="Times New Roman"/>
                  <a:cs typeface="Times New Roman"/>
                  <a:sym typeface="Times New Roman"/>
                </a:rPr>
                <a:t>functions (CSF) are used as weights.</a:t>
              </a:r>
              <a:endParaRPr sz="2000" b="0" i="0" u="none" strike="noStrike" cap="none">
                <a:solidFill>
                  <a:schemeClr val="lt1"/>
                </a:solidFill>
                <a:latin typeface="Times New Roman"/>
                <a:ea typeface="Times New Roman"/>
                <a:cs typeface="Times New Roman"/>
                <a:sym typeface="Times New Roman"/>
              </a:endParaRPr>
            </a:p>
          </p:txBody>
        </p:sp>
        <p:sp>
          <p:nvSpPr>
            <p:cNvPr id="589" name="Shape 589"/>
            <p:cNvSpPr/>
            <p:nvPr/>
          </p:nvSpPr>
          <p:spPr>
            <a:xfrm>
              <a:off x="5361343" y="303521"/>
              <a:ext cx="2436974" cy="1462184"/>
            </a:xfrm>
            <a:prstGeom prst="rect">
              <a:avLst/>
            </a:prstGeom>
            <a:solidFill>
              <a:srgbClr val="FFEA66"/>
            </a:solidFill>
            <a:ln w="9525" cap="flat" cmpd="sng">
              <a:solidFill>
                <a:srgbClr val="00298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0" name="Shape 590"/>
            <p:cNvSpPr txBox="1"/>
            <p:nvPr/>
          </p:nvSpPr>
          <p:spPr>
            <a:xfrm>
              <a:off x="5361343" y="303521"/>
              <a:ext cx="2436974" cy="1462184"/>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lt1"/>
                </a:buClr>
                <a:buFont typeface="Times New Roman"/>
                <a:buNone/>
              </a:pPr>
              <a:r>
                <a:rPr lang="en-CA" sz="2000">
                  <a:solidFill>
                    <a:schemeClr val="lt1"/>
                  </a:solidFill>
                  <a:latin typeface="Times New Roman"/>
                  <a:ea typeface="Times New Roman"/>
                  <a:cs typeface="Times New Roman"/>
                  <a:sym typeface="Times New Roman"/>
                </a:rPr>
                <a:t>VIF</a:t>
              </a:r>
              <a:endParaRPr/>
            </a:p>
            <a:p>
              <a:pPr marL="171450" marR="0" lvl="1" indent="-171450" algn="l" rtl="0">
                <a:lnSpc>
                  <a:spcPct val="90000"/>
                </a:lnSpc>
                <a:spcBef>
                  <a:spcPts val="700"/>
                </a:spcBef>
                <a:spcAft>
                  <a:spcPts val="0"/>
                </a:spcAft>
                <a:buClr>
                  <a:schemeClr val="lt1"/>
                </a:buClr>
                <a:buSzPts val="1600"/>
                <a:buFont typeface="Times New Roman"/>
                <a:buChar char="•"/>
              </a:pPr>
              <a:r>
                <a:rPr lang="en-CA" sz="1600" b="0" i="0" u="none" strike="noStrike" cap="none">
                  <a:solidFill>
                    <a:schemeClr val="lt1"/>
                  </a:solidFill>
                  <a:latin typeface="Times New Roman"/>
                  <a:ea typeface="Times New Roman"/>
                  <a:cs typeface="Times New Roman"/>
                  <a:sym typeface="Times New Roman"/>
                </a:rPr>
                <a:t>The amount of information shared between the source and the distorted image.</a:t>
              </a:r>
              <a:endParaRPr sz="1600" b="0" i="0" u="none" strike="noStrike" cap="none">
                <a:solidFill>
                  <a:schemeClr val="lt1"/>
                </a:solidFill>
                <a:latin typeface="Times New Roman"/>
                <a:ea typeface="Times New Roman"/>
                <a:cs typeface="Times New Roman"/>
                <a:sym typeface="Times New Roman"/>
              </a:endParaRPr>
            </a:p>
          </p:txBody>
        </p:sp>
        <p:sp>
          <p:nvSpPr>
            <p:cNvPr id="591" name="Shape 591"/>
            <p:cNvSpPr/>
            <p:nvPr/>
          </p:nvSpPr>
          <p:spPr>
            <a:xfrm>
              <a:off x="1340335" y="2019916"/>
              <a:ext cx="2436974" cy="1878687"/>
            </a:xfrm>
            <a:prstGeom prst="rect">
              <a:avLst/>
            </a:prstGeom>
            <a:solidFill>
              <a:srgbClr val="FFEA66"/>
            </a:solidFill>
            <a:ln w="9525" cap="flat" cmpd="sng">
              <a:solidFill>
                <a:srgbClr val="00298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 name="Shape 592"/>
            <p:cNvSpPr txBox="1"/>
            <p:nvPr/>
          </p:nvSpPr>
          <p:spPr>
            <a:xfrm>
              <a:off x="1340335" y="2019916"/>
              <a:ext cx="2436974" cy="187868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lt1"/>
                </a:buClr>
                <a:buFont typeface="Times New Roman"/>
                <a:buNone/>
              </a:pPr>
              <a:r>
                <a:rPr lang="en-CA" sz="2000">
                  <a:solidFill>
                    <a:schemeClr val="lt1"/>
                  </a:solidFill>
                  <a:latin typeface="Times New Roman"/>
                  <a:ea typeface="Times New Roman"/>
                  <a:cs typeface="Times New Roman"/>
                  <a:sym typeface="Times New Roman"/>
                </a:rPr>
                <a:t>NQM (dB)</a:t>
              </a:r>
              <a:endParaRPr/>
            </a:p>
            <a:p>
              <a:pPr marL="171450" marR="0" lvl="1" indent="-171450" algn="l" rtl="0">
                <a:lnSpc>
                  <a:spcPct val="90000"/>
                </a:lnSpc>
                <a:spcBef>
                  <a:spcPts val="700"/>
                </a:spcBef>
                <a:spcAft>
                  <a:spcPts val="0"/>
                </a:spcAft>
                <a:buClr>
                  <a:schemeClr val="lt1"/>
                </a:buClr>
                <a:buSzPts val="1800"/>
                <a:buFont typeface="Times New Roman"/>
                <a:buChar char="•"/>
              </a:pPr>
              <a:r>
                <a:rPr lang="en-CA" sz="1800" b="0" i="0" u="none" strike="noStrike" cap="none">
                  <a:solidFill>
                    <a:schemeClr val="lt1"/>
                  </a:solidFill>
                  <a:latin typeface="Times New Roman"/>
                  <a:ea typeface="Times New Roman"/>
                  <a:cs typeface="Times New Roman"/>
                  <a:sym typeface="Times New Roman"/>
                </a:rPr>
                <a:t>Considers variation in contrast sensitivity with distance, image dimensions and spatial frequency.</a:t>
              </a:r>
              <a:endParaRPr/>
            </a:p>
          </p:txBody>
        </p:sp>
        <p:sp>
          <p:nvSpPr>
            <p:cNvPr id="593" name="Shape 593"/>
            <p:cNvSpPr/>
            <p:nvPr/>
          </p:nvSpPr>
          <p:spPr>
            <a:xfrm>
              <a:off x="4021007" y="2009403"/>
              <a:ext cx="2436974" cy="1899714"/>
            </a:xfrm>
            <a:prstGeom prst="rect">
              <a:avLst/>
            </a:prstGeom>
            <a:solidFill>
              <a:srgbClr val="FFEA66"/>
            </a:solidFill>
            <a:ln w="9525" cap="flat" cmpd="sng">
              <a:solidFill>
                <a:srgbClr val="002987"/>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4" name="Shape 594"/>
            <p:cNvSpPr txBox="1"/>
            <p:nvPr/>
          </p:nvSpPr>
          <p:spPr>
            <a:xfrm>
              <a:off x="4021007" y="2009403"/>
              <a:ext cx="2436974" cy="1899714"/>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lt1"/>
                </a:buClr>
                <a:buFont typeface="Times New Roman"/>
                <a:buNone/>
              </a:pPr>
              <a:r>
                <a:rPr lang="en-CA" sz="2000">
                  <a:solidFill>
                    <a:schemeClr val="lt1"/>
                  </a:solidFill>
                  <a:latin typeface="Times New Roman"/>
                  <a:ea typeface="Times New Roman"/>
                  <a:cs typeface="Times New Roman"/>
                  <a:sym typeface="Times New Roman"/>
                </a:rPr>
                <a:t>IFC</a:t>
              </a:r>
              <a:endParaRPr/>
            </a:p>
            <a:p>
              <a:pPr marL="171450" marR="0" lvl="1" indent="-171450" algn="l" rtl="0">
                <a:lnSpc>
                  <a:spcPct val="90000"/>
                </a:lnSpc>
                <a:spcBef>
                  <a:spcPts val="700"/>
                </a:spcBef>
                <a:spcAft>
                  <a:spcPts val="0"/>
                </a:spcAft>
                <a:buClr>
                  <a:schemeClr val="lt1"/>
                </a:buClr>
                <a:buSzPts val="1800"/>
                <a:buFont typeface="Times New Roman"/>
                <a:buChar char="•"/>
              </a:pPr>
              <a:r>
                <a:rPr lang="en-CA" sz="1800" b="0" i="0" u="none" strike="noStrike" cap="none">
                  <a:solidFill>
                    <a:schemeClr val="lt1"/>
                  </a:solidFill>
                  <a:latin typeface="Times New Roman"/>
                  <a:ea typeface="Times New Roman"/>
                  <a:cs typeface="Times New Roman"/>
                  <a:sym typeface="Times New Roman"/>
                </a:rPr>
                <a:t>The mutual information is derived for one sub-band and then generalized for multiple sub-bands.</a:t>
              </a:r>
              <a:endParaRPr sz="1800" b="0" i="0" u="none" strike="noStrike" cap="none">
                <a:solidFill>
                  <a:schemeClr val="lt1"/>
                </a:solidFill>
                <a:latin typeface="Times New Roman"/>
                <a:ea typeface="Times New Roman"/>
                <a:cs typeface="Times New Roman"/>
                <a:sym typeface="Times New Roman"/>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39</a:t>
            </a:fld>
            <a:endParaRPr sz="1400">
              <a:solidFill>
                <a:schemeClr val="dk1"/>
              </a:solidFill>
              <a:latin typeface="Times New Roman"/>
              <a:ea typeface="Times New Roman"/>
              <a:cs typeface="Times New Roman"/>
              <a:sym typeface="Times New Roman"/>
            </a:endParaRPr>
          </a:p>
        </p:txBody>
      </p:sp>
      <p:sp>
        <p:nvSpPr>
          <p:cNvPr id="600" name="Shape 600"/>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01" name="Shape 601"/>
          <p:cNvSpPr txBox="1">
            <a:spLocks noGrp="1"/>
          </p:cNvSpPr>
          <p:nvPr>
            <p:ph type="body" idx="1"/>
          </p:nvPr>
        </p:nvSpPr>
        <p:spPr>
          <a:xfrm>
            <a:off x="165872" y="714704"/>
            <a:ext cx="8644514" cy="5213130"/>
          </a:xfrm>
          <a:prstGeom prst="rect">
            <a:avLst/>
          </a:prstGeom>
          <a:noFill/>
          <a:ln>
            <a:noFill/>
          </a:ln>
        </p:spPr>
        <p:txBody>
          <a:bodyPr spcFirstLastPara="1" wrap="square" lIns="91425" tIns="45700" rIns="91425" bIns="45700" anchor="t" anchorCtr="0">
            <a:noAutofit/>
          </a:bodyPr>
          <a:lstStyle/>
          <a:p>
            <a:pPr marL="230400" marR="0" lvl="0" indent="-78000" algn="l" rtl="0">
              <a:lnSpc>
                <a:spcPct val="150000"/>
              </a:lnSpc>
              <a:spcBef>
                <a:spcPts val="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602" name="Shape 602"/>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CATPHAN 600- Deep-LDCNN</a:t>
            </a:r>
            <a:endParaRPr/>
          </a:p>
        </p:txBody>
      </p:sp>
      <p:pic>
        <p:nvPicPr>
          <p:cNvPr id="603" name="Shape 603"/>
          <p:cNvPicPr preferRelativeResize="0"/>
          <p:nvPr/>
        </p:nvPicPr>
        <p:blipFill rotWithShape="1">
          <a:blip r:embed="rId3">
            <a:alphaModFix/>
          </a:blip>
          <a:srcRect/>
          <a:stretch/>
        </p:blipFill>
        <p:spPr>
          <a:xfrm>
            <a:off x="1427163" y="1247775"/>
            <a:ext cx="6289675" cy="43622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descr="A picture containing indoor&#10;&#10;Description generated with high confidence"/>
          <p:cNvPicPr preferRelativeResize="0">
            <a:picLocks noGrp="1"/>
          </p:cNvPicPr>
          <p:nvPr>
            <p:ph type="pic" idx="2"/>
          </p:nvPr>
        </p:nvPicPr>
        <p:blipFill rotWithShape="1">
          <a:blip r:embed="rId3">
            <a:alphaModFix/>
          </a:blip>
          <a:srcRect l="18830" r="18829"/>
          <a:stretch/>
        </p:blipFill>
        <p:spPr>
          <a:xfrm>
            <a:off x="4915002" y="952047"/>
            <a:ext cx="4228998" cy="5108781"/>
          </a:xfrm>
          <a:prstGeom prst="rect">
            <a:avLst/>
          </a:prstGeom>
          <a:solidFill>
            <a:srgbClr val="D8D8D8"/>
          </a:solidFill>
          <a:ln>
            <a:noFill/>
          </a:ln>
        </p:spPr>
      </p:pic>
      <p:sp>
        <p:nvSpPr>
          <p:cNvPr id="98" name="Shape 9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X-Ray Computed Tomography (CT) Imaging</a:t>
            </a:r>
            <a:br>
              <a:rPr lang="en-CA" sz="2800" b="1" i="0" u="none" strike="noStrike" cap="none">
                <a:solidFill>
                  <a:schemeClr val="dk2"/>
                </a:solidFill>
                <a:latin typeface="Arial"/>
                <a:ea typeface="Arial"/>
                <a:cs typeface="Arial"/>
                <a:sym typeface="Arial"/>
              </a:rPr>
            </a:br>
            <a:endParaRPr sz="2800" b="1" i="0" u="none" strike="noStrike" cap="none">
              <a:solidFill>
                <a:schemeClr val="dk2"/>
              </a:solidFill>
              <a:latin typeface="Arial"/>
              <a:ea typeface="Arial"/>
              <a:cs typeface="Arial"/>
              <a:sym typeface="Arial"/>
            </a:endParaRPr>
          </a:p>
        </p:txBody>
      </p:sp>
      <p:sp>
        <p:nvSpPr>
          <p:cNvPr id="99" name="Shape 99"/>
          <p:cNvSpPr txBox="1">
            <a:spLocks noGrp="1"/>
          </p:cNvSpPr>
          <p:nvPr>
            <p:ph type="body" idx="1"/>
          </p:nvPr>
        </p:nvSpPr>
        <p:spPr>
          <a:xfrm>
            <a:off x="365568" y="1282530"/>
            <a:ext cx="4339565" cy="4551763"/>
          </a:xfrm>
          <a:prstGeom prst="rect">
            <a:avLst/>
          </a:prstGeom>
          <a:noFill/>
          <a:ln>
            <a:noFill/>
          </a:ln>
        </p:spPr>
        <p:txBody>
          <a:bodyPr spcFirstLastPara="1" wrap="square" lIns="91425" tIns="45700" rIns="91425" bIns="45700" anchor="t" anchorCtr="0">
            <a:noAutofit/>
          </a:bodyPr>
          <a:lstStyle/>
          <a:p>
            <a:pPr marL="230400" marR="0" lvl="0" indent="-230400" algn="just" rtl="0">
              <a:lnSpc>
                <a:spcPct val="150000"/>
              </a:lnSpc>
              <a:spcBef>
                <a:spcPts val="0"/>
              </a:spcBef>
              <a:spcAft>
                <a:spcPts val="0"/>
              </a:spcAft>
              <a:buClr>
                <a:schemeClr val="dk1"/>
              </a:buClr>
              <a:buSzPts val="1800"/>
              <a:buFont typeface="Arial"/>
              <a:buChar char="•"/>
            </a:pPr>
            <a:r>
              <a:rPr lang="en-CA" sz="1800" b="0" i="0" u="none" strike="noStrike" cap="none">
                <a:solidFill>
                  <a:schemeClr val="dk1"/>
                </a:solidFill>
                <a:latin typeface="Times New Roman"/>
                <a:ea typeface="Times New Roman"/>
                <a:cs typeface="Times New Roman"/>
                <a:sym typeface="Times New Roman"/>
              </a:rPr>
              <a:t>Widely used diagnostic device</a:t>
            </a:r>
            <a:endParaRPr/>
          </a:p>
          <a:p>
            <a:pPr marL="230400" marR="0" lvl="0" indent="-230400" algn="just" rtl="0">
              <a:lnSpc>
                <a:spcPct val="150000"/>
              </a:lnSpc>
              <a:spcBef>
                <a:spcPts val="360"/>
              </a:spcBef>
              <a:spcAft>
                <a:spcPts val="0"/>
              </a:spcAft>
              <a:buClr>
                <a:schemeClr val="dk1"/>
              </a:buClr>
              <a:buSzPts val="1800"/>
              <a:buFont typeface="Arial"/>
              <a:buChar char="•"/>
            </a:pPr>
            <a:r>
              <a:rPr lang="en-CA" sz="1800" b="0" i="0" u="none" strike="noStrike" cap="none">
                <a:solidFill>
                  <a:schemeClr val="dk1"/>
                </a:solidFill>
                <a:latin typeface="Times New Roman"/>
                <a:ea typeface="Times New Roman"/>
                <a:cs typeface="Times New Roman"/>
                <a:sym typeface="Times New Roman"/>
              </a:rPr>
              <a:t>Can reveal bones as well as soft tissues.</a:t>
            </a:r>
            <a:endParaRPr/>
          </a:p>
          <a:p>
            <a:pPr marL="230400" marR="0" lvl="0" indent="-230400" algn="just" rtl="0">
              <a:lnSpc>
                <a:spcPct val="150000"/>
              </a:lnSpc>
              <a:spcBef>
                <a:spcPts val="360"/>
              </a:spcBef>
              <a:spcAft>
                <a:spcPts val="0"/>
              </a:spcAft>
              <a:buClr>
                <a:schemeClr val="dk1"/>
              </a:buClr>
              <a:buSzPts val="1800"/>
              <a:buFont typeface="Arial"/>
              <a:buChar char="•"/>
            </a:pPr>
            <a:r>
              <a:rPr lang="en-CA" sz="1800" b="0" i="0" u="none" strike="noStrike" cap="none">
                <a:solidFill>
                  <a:schemeClr val="dk1"/>
                </a:solidFill>
                <a:latin typeface="Times New Roman"/>
                <a:ea typeface="Times New Roman"/>
                <a:cs typeface="Times New Roman"/>
                <a:sym typeface="Times New Roman"/>
              </a:rPr>
              <a:t>Cross-sectional images</a:t>
            </a:r>
            <a:endParaRPr/>
          </a:p>
          <a:p>
            <a:pPr marL="230400" marR="0" lvl="0" indent="-230400" algn="just" rtl="0">
              <a:lnSpc>
                <a:spcPct val="150000"/>
              </a:lnSpc>
              <a:spcBef>
                <a:spcPts val="360"/>
              </a:spcBef>
              <a:spcAft>
                <a:spcPts val="0"/>
              </a:spcAft>
              <a:buClr>
                <a:schemeClr val="dk1"/>
              </a:buClr>
              <a:buSzPts val="1800"/>
              <a:buFont typeface="Arial"/>
              <a:buChar char="•"/>
            </a:pPr>
            <a:r>
              <a:rPr lang="en-CA" sz="1800" b="0" i="0" u="none" strike="noStrike" cap="none">
                <a:solidFill>
                  <a:schemeClr val="dk1"/>
                </a:solidFill>
                <a:latin typeface="Times New Roman"/>
                <a:ea typeface="Times New Roman"/>
                <a:cs typeface="Times New Roman"/>
                <a:sym typeface="Times New Roman"/>
              </a:rPr>
              <a:t>Produce 3D images</a:t>
            </a:r>
            <a:endParaRPr/>
          </a:p>
          <a:p>
            <a:pPr marL="230400" marR="0" lvl="0" indent="-230400" algn="just" rtl="0">
              <a:spcBef>
                <a:spcPts val="360"/>
              </a:spcBef>
              <a:spcAft>
                <a:spcPts val="0"/>
              </a:spcAft>
              <a:buClr>
                <a:schemeClr val="dk1"/>
              </a:buClr>
              <a:buSzPts val="1800"/>
              <a:buFont typeface="Arial"/>
              <a:buChar char="•"/>
            </a:pPr>
            <a:r>
              <a:rPr lang="en-CA" sz="1800" b="0" i="0" u="none" strike="noStrike" cap="none">
                <a:solidFill>
                  <a:schemeClr val="dk1"/>
                </a:solidFill>
                <a:latin typeface="Times New Roman"/>
                <a:ea typeface="Times New Roman"/>
                <a:cs typeface="Times New Roman"/>
                <a:sym typeface="Times New Roman"/>
              </a:rPr>
              <a:t>X-rays are ionizing beams</a:t>
            </a:r>
            <a:endParaRPr/>
          </a:p>
          <a:p>
            <a:pPr marL="457200" marR="0" lvl="1" indent="-241300" algn="just" rtl="0">
              <a:spcBef>
                <a:spcPts val="1272"/>
              </a:spcBef>
              <a:spcAft>
                <a:spcPts val="0"/>
              </a:spcAft>
              <a:buClr>
                <a:schemeClr val="dk1"/>
              </a:buClr>
              <a:buSzPts val="1600"/>
              <a:buFont typeface="Arial"/>
              <a:buChar char="•"/>
            </a:pPr>
            <a:r>
              <a:rPr lang="en-CA" sz="1600" b="0" i="0" u="none" strike="noStrike" cap="none">
                <a:solidFill>
                  <a:schemeClr val="dk1"/>
                </a:solidFill>
                <a:latin typeface="Times New Roman"/>
                <a:ea typeface="Times New Roman"/>
                <a:cs typeface="Times New Roman"/>
                <a:sym typeface="Times New Roman"/>
              </a:rPr>
              <a:t>Harmful to tissues (DNA)</a:t>
            </a:r>
            <a:endParaRPr/>
          </a:p>
          <a:p>
            <a:pPr marL="457200" marR="0" lvl="1" indent="-241300" algn="just" rtl="0">
              <a:spcBef>
                <a:spcPts val="672"/>
              </a:spcBef>
              <a:spcAft>
                <a:spcPts val="0"/>
              </a:spcAft>
              <a:buClr>
                <a:schemeClr val="dk1"/>
              </a:buClr>
              <a:buSzPts val="1600"/>
              <a:buFont typeface="Arial"/>
              <a:buChar char="•"/>
            </a:pPr>
            <a:r>
              <a:rPr lang="en-CA" sz="1600" b="0" i="0" u="none" strike="noStrike" cap="none">
                <a:solidFill>
                  <a:schemeClr val="dk1"/>
                </a:solidFill>
                <a:latin typeface="Times New Roman"/>
                <a:ea typeface="Times New Roman"/>
                <a:cs typeface="Times New Roman"/>
                <a:sym typeface="Times New Roman"/>
              </a:rPr>
              <a:t>Higher cancer risk</a:t>
            </a:r>
            <a:endParaRPr/>
          </a:p>
          <a:p>
            <a:pPr marL="230400" marR="0" lvl="0" indent="-116100" algn="just" rtl="0">
              <a:spcBef>
                <a:spcPts val="360"/>
              </a:spcBef>
              <a:spcAft>
                <a:spcPts val="0"/>
              </a:spcAft>
              <a:buClr>
                <a:schemeClr val="dk1"/>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30400" marR="0" lvl="0" indent="-154200" algn="just" rtl="0">
              <a:spcBef>
                <a:spcPts val="240"/>
              </a:spcBef>
              <a:spcAft>
                <a:spcPts val="0"/>
              </a:spcAft>
              <a:buClr>
                <a:schemeClr val="dk1"/>
              </a:buClr>
              <a:buSzPts val="1200"/>
              <a:buFont typeface="Arial"/>
              <a:buNone/>
            </a:pPr>
            <a:endParaRPr sz="1200" b="0" i="0" u="none" strike="noStrike" cap="none">
              <a:solidFill>
                <a:schemeClr val="dk1"/>
              </a:solidFill>
              <a:latin typeface="Times New Roman"/>
              <a:ea typeface="Times New Roman"/>
              <a:cs typeface="Times New Roman"/>
              <a:sym typeface="Times New Roman"/>
            </a:endParaRPr>
          </a:p>
        </p:txBody>
      </p:sp>
      <p:sp>
        <p:nvSpPr>
          <p:cNvPr id="100" name="Shape 100"/>
          <p:cNvSpPr txBox="1">
            <a:spLocks noGrp="1"/>
          </p:cNvSpPr>
          <p:nvPr>
            <p:ph type="dt" idx="10"/>
          </p:nvPr>
        </p:nvSpPr>
        <p:spPr>
          <a:xfrm>
            <a:off x="1599623" y="6337828"/>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b="0" i="0" u="none" strike="noStrike" cap="none">
                <a:solidFill>
                  <a:schemeClr val="dk1"/>
                </a:solidFill>
                <a:latin typeface="Times New Roman"/>
                <a:ea typeface="Times New Roman"/>
                <a:cs typeface="Times New Roman"/>
                <a:sym typeface="Times New Roman"/>
              </a:rPr>
              <a:t>September-10-17     |</a:t>
            </a:r>
            <a:endParaRPr sz="1400" b="0" i="0" u="none" strike="noStrike" cap="none">
              <a:solidFill>
                <a:schemeClr val="dk1"/>
              </a:solidFill>
              <a:latin typeface="Times New Roman"/>
              <a:ea typeface="Times New Roman"/>
              <a:cs typeface="Times New Roman"/>
              <a:sym typeface="Times New Roman"/>
            </a:endParaRPr>
          </a:p>
        </p:txBody>
      </p:sp>
      <p:sp>
        <p:nvSpPr>
          <p:cNvPr id="101" name="Shape 101"/>
          <p:cNvSpPr txBox="1">
            <a:spLocks noGrp="1"/>
          </p:cNvSpPr>
          <p:nvPr>
            <p:ph type="sldNum" idx="12"/>
          </p:nvPr>
        </p:nvSpPr>
        <p:spPr>
          <a:xfrm>
            <a:off x="4051083" y="6337828"/>
            <a:ext cx="65405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b="0" i="0" u="none" strike="noStrike" cap="none">
                <a:solidFill>
                  <a:schemeClr val="dk1"/>
                </a:solidFill>
                <a:latin typeface="Times New Roman"/>
                <a:ea typeface="Times New Roman"/>
                <a:cs typeface="Times New Roman"/>
                <a:sym typeface="Times New Roman"/>
              </a:rPr>
              <a:t>4</a:t>
            </a:fld>
            <a:endParaRPr sz="1400" b="0" i="0" u="none" strike="noStrike" cap="none">
              <a:solidFill>
                <a:schemeClr val="dk1"/>
              </a:solidFill>
              <a:latin typeface="Times New Roman"/>
              <a:ea typeface="Times New Roman"/>
              <a:cs typeface="Times New Roman"/>
              <a:sym typeface="Times New Roman"/>
            </a:endParaRPr>
          </a:p>
        </p:txBody>
      </p:sp>
      <p:sp>
        <p:nvSpPr>
          <p:cNvPr id="102" name="Shape 102"/>
          <p:cNvSpPr/>
          <p:nvPr/>
        </p:nvSpPr>
        <p:spPr>
          <a:xfrm>
            <a:off x="6223392" y="6060829"/>
            <a:ext cx="2212913"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200" b="0" i="0" u="none" strike="noStrike" cap="none">
                <a:solidFill>
                  <a:schemeClr val="dk1"/>
                </a:solidFill>
                <a:latin typeface="Times New Roman"/>
                <a:ea typeface="Times New Roman"/>
                <a:cs typeface="Times New Roman"/>
                <a:sym typeface="Times New Roman"/>
              </a:rPr>
              <a:t>Fundamentals of CT imaging [1]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Shape 609"/>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40</a:t>
            </a:fld>
            <a:endParaRPr sz="1400">
              <a:solidFill>
                <a:schemeClr val="dk1"/>
              </a:solidFill>
              <a:latin typeface="Times New Roman"/>
              <a:ea typeface="Times New Roman"/>
              <a:cs typeface="Times New Roman"/>
              <a:sym typeface="Times New Roman"/>
            </a:endParaRPr>
          </a:p>
        </p:txBody>
      </p:sp>
      <p:sp>
        <p:nvSpPr>
          <p:cNvPr id="610" name="Shape 610"/>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11" name="Shape 611"/>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CATPHAN 600- Deep-LDCNN</a:t>
            </a:r>
            <a:endParaRPr/>
          </a:p>
        </p:txBody>
      </p:sp>
      <p:pic>
        <p:nvPicPr>
          <p:cNvPr id="612" name="Shape 612"/>
          <p:cNvPicPr preferRelativeResize="0">
            <a:picLocks noGrp="1"/>
          </p:cNvPicPr>
          <p:nvPr>
            <p:ph type="body" idx="1"/>
          </p:nvPr>
        </p:nvPicPr>
        <p:blipFill rotWithShape="1">
          <a:blip r:embed="rId3">
            <a:alphaModFix/>
          </a:blip>
          <a:srcRect l="72913" t="26191" r="619" b="24491"/>
          <a:stretch/>
        </p:blipFill>
        <p:spPr>
          <a:xfrm>
            <a:off x="4485872" y="708329"/>
            <a:ext cx="2160000" cy="2160000"/>
          </a:xfrm>
          <a:prstGeom prst="rect">
            <a:avLst/>
          </a:prstGeom>
          <a:noFill/>
          <a:ln>
            <a:noFill/>
          </a:ln>
        </p:spPr>
      </p:pic>
      <p:pic>
        <p:nvPicPr>
          <p:cNvPr id="613" name="Shape 613"/>
          <p:cNvPicPr preferRelativeResize="0"/>
          <p:nvPr/>
        </p:nvPicPr>
        <p:blipFill rotWithShape="1">
          <a:blip r:embed="rId4">
            <a:alphaModFix/>
          </a:blip>
          <a:srcRect l="73027" t="34843" r="1336" b="33625"/>
          <a:stretch/>
        </p:blipFill>
        <p:spPr>
          <a:xfrm>
            <a:off x="2304554" y="2856185"/>
            <a:ext cx="2160000" cy="2160000"/>
          </a:xfrm>
          <a:prstGeom prst="rect">
            <a:avLst/>
          </a:prstGeom>
          <a:noFill/>
          <a:ln>
            <a:noFill/>
          </a:ln>
        </p:spPr>
      </p:pic>
      <p:pic>
        <p:nvPicPr>
          <p:cNvPr id="614" name="Shape 614"/>
          <p:cNvPicPr preferRelativeResize="0"/>
          <p:nvPr/>
        </p:nvPicPr>
        <p:blipFill rotWithShape="1">
          <a:blip r:embed="rId5">
            <a:alphaModFix/>
          </a:blip>
          <a:srcRect l="59999" t="23229" r="1279" b="23229"/>
          <a:stretch/>
        </p:blipFill>
        <p:spPr>
          <a:xfrm>
            <a:off x="6568470" y="2816537"/>
            <a:ext cx="2156220" cy="2184616"/>
          </a:xfrm>
          <a:prstGeom prst="rect">
            <a:avLst/>
          </a:prstGeom>
          <a:noFill/>
          <a:ln>
            <a:noFill/>
          </a:ln>
        </p:spPr>
      </p:pic>
      <p:pic>
        <p:nvPicPr>
          <p:cNvPr id="615" name="Shape 615"/>
          <p:cNvPicPr preferRelativeResize="0"/>
          <p:nvPr/>
        </p:nvPicPr>
        <p:blipFill rotWithShape="1">
          <a:blip r:embed="rId3">
            <a:alphaModFix/>
          </a:blip>
          <a:srcRect l="1923" t="23941" r="71148" b="24490"/>
          <a:stretch/>
        </p:blipFill>
        <p:spPr>
          <a:xfrm>
            <a:off x="172596" y="705085"/>
            <a:ext cx="2160000" cy="2160000"/>
          </a:xfrm>
          <a:prstGeom prst="rect">
            <a:avLst/>
          </a:prstGeom>
          <a:noFill/>
          <a:ln>
            <a:noFill/>
          </a:ln>
        </p:spPr>
      </p:pic>
      <p:pic>
        <p:nvPicPr>
          <p:cNvPr id="616" name="Shape 616"/>
          <p:cNvPicPr preferRelativeResize="0"/>
          <p:nvPr/>
        </p:nvPicPr>
        <p:blipFill rotWithShape="1">
          <a:blip r:embed="rId3">
            <a:alphaModFix/>
          </a:blip>
          <a:srcRect l="37596" t="24946" r="35831" b="24490"/>
          <a:stretch/>
        </p:blipFill>
        <p:spPr>
          <a:xfrm>
            <a:off x="2325872" y="713984"/>
            <a:ext cx="2160000" cy="2160000"/>
          </a:xfrm>
          <a:prstGeom prst="rect">
            <a:avLst/>
          </a:prstGeom>
          <a:noFill/>
          <a:ln>
            <a:noFill/>
          </a:ln>
        </p:spPr>
      </p:pic>
      <p:pic>
        <p:nvPicPr>
          <p:cNvPr id="617" name="Shape 617"/>
          <p:cNvPicPr preferRelativeResize="0"/>
          <p:nvPr/>
        </p:nvPicPr>
        <p:blipFill rotWithShape="1">
          <a:blip r:embed="rId4">
            <a:alphaModFix/>
          </a:blip>
          <a:srcRect l="5886" t="34410" r="68567" b="33664"/>
          <a:stretch/>
        </p:blipFill>
        <p:spPr>
          <a:xfrm>
            <a:off x="6582659" y="708329"/>
            <a:ext cx="2160000" cy="2160000"/>
          </a:xfrm>
          <a:prstGeom prst="rect">
            <a:avLst/>
          </a:prstGeom>
          <a:noFill/>
          <a:ln>
            <a:noFill/>
          </a:ln>
        </p:spPr>
      </p:pic>
      <p:pic>
        <p:nvPicPr>
          <p:cNvPr id="618" name="Shape 618"/>
          <p:cNvPicPr preferRelativeResize="0"/>
          <p:nvPr/>
        </p:nvPicPr>
        <p:blipFill rotWithShape="1">
          <a:blip r:embed="rId4">
            <a:alphaModFix/>
          </a:blip>
          <a:srcRect l="39875" t="33976" r="35507" b="33836"/>
          <a:stretch/>
        </p:blipFill>
        <p:spPr>
          <a:xfrm>
            <a:off x="169032" y="2849695"/>
            <a:ext cx="2160000" cy="2160000"/>
          </a:xfrm>
          <a:prstGeom prst="rect">
            <a:avLst/>
          </a:prstGeom>
          <a:noFill/>
          <a:ln>
            <a:noFill/>
          </a:ln>
        </p:spPr>
      </p:pic>
      <p:pic>
        <p:nvPicPr>
          <p:cNvPr id="619" name="Shape 619"/>
          <p:cNvPicPr preferRelativeResize="0"/>
          <p:nvPr/>
        </p:nvPicPr>
        <p:blipFill rotWithShape="1">
          <a:blip r:embed="rId6">
            <a:alphaModFix/>
          </a:blip>
          <a:srcRect l="5970" t="23229" r="54351" b="23229"/>
          <a:stretch/>
        </p:blipFill>
        <p:spPr>
          <a:xfrm>
            <a:off x="4432948" y="2856185"/>
            <a:ext cx="2160000" cy="2160000"/>
          </a:xfrm>
          <a:prstGeom prst="rect">
            <a:avLst/>
          </a:prstGeom>
          <a:noFill/>
          <a:ln>
            <a:noFill/>
          </a:ln>
        </p:spPr>
      </p:pic>
      <p:sp>
        <p:nvSpPr>
          <p:cNvPr id="620" name="Shape 620"/>
          <p:cNvSpPr/>
          <p:nvPr/>
        </p:nvSpPr>
        <p:spPr>
          <a:xfrm>
            <a:off x="151649" y="5389850"/>
            <a:ext cx="8562598" cy="65864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CA" sz="1600" b="1">
                <a:solidFill>
                  <a:schemeClr val="dk1"/>
                </a:solidFill>
                <a:latin typeface="Times New Roman"/>
                <a:ea typeface="Times New Roman"/>
                <a:cs typeface="Times New Roman"/>
                <a:sym typeface="Times New Roman"/>
              </a:rPr>
              <a:t>left to right: Low-dose, Normal-dose, Deep- LDCNN, BM3D method, SSC-GSM method, TV-MCA method </a:t>
            </a:r>
            <a:r>
              <a:rPr lang="en-CA" sz="1200" b="1">
                <a:solidFill>
                  <a:schemeClr val="dk1"/>
                </a:solidFill>
                <a:latin typeface="Times New Roman"/>
                <a:ea typeface="Times New Roman"/>
                <a:cs typeface="Times New Roman"/>
                <a:sym typeface="Times New Roman"/>
              </a:rPr>
              <a:t>[10], </a:t>
            </a:r>
            <a:r>
              <a:rPr lang="en-CA" sz="1600" b="1">
                <a:solidFill>
                  <a:schemeClr val="dk1"/>
                </a:solidFill>
                <a:latin typeface="Times New Roman"/>
                <a:ea typeface="Times New Roman"/>
                <a:cs typeface="Times New Roman"/>
                <a:sym typeface="Times New Roman"/>
              </a:rPr>
              <a:t>LDCNN, Chen CNN </a:t>
            </a:r>
            <a:r>
              <a:rPr lang="en-CA" sz="1200" b="1">
                <a:solidFill>
                  <a:schemeClr val="dk1"/>
                </a:solidFill>
                <a:latin typeface="Times New Roman"/>
                <a:ea typeface="Times New Roman"/>
                <a:cs typeface="Times New Roman"/>
                <a:sym typeface="Times New Roman"/>
              </a:rPr>
              <a:t>[11].</a:t>
            </a:r>
            <a:endParaRPr sz="1400" b="1" i="1">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41</a:t>
            </a:fld>
            <a:endParaRPr sz="1400">
              <a:solidFill>
                <a:schemeClr val="dk1"/>
              </a:solidFill>
              <a:latin typeface="Times New Roman"/>
              <a:ea typeface="Times New Roman"/>
              <a:cs typeface="Times New Roman"/>
              <a:sym typeface="Times New Roman"/>
            </a:endParaRPr>
          </a:p>
        </p:txBody>
      </p:sp>
      <p:sp>
        <p:nvSpPr>
          <p:cNvPr id="626" name="Shape 62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27" name="Shape 627"/>
          <p:cNvSpPr txBox="1">
            <a:spLocks noGrp="1"/>
          </p:cNvSpPr>
          <p:nvPr>
            <p:ph type="body" idx="1"/>
          </p:nvPr>
        </p:nvSpPr>
        <p:spPr>
          <a:xfrm>
            <a:off x="165872" y="714704"/>
            <a:ext cx="8644514" cy="5213130"/>
          </a:xfrm>
          <a:prstGeom prst="rect">
            <a:avLst/>
          </a:prstGeom>
          <a:noFill/>
          <a:ln>
            <a:noFill/>
          </a:ln>
        </p:spPr>
        <p:txBody>
          <a:bodyPr spcFirstLastPara="1" wrap="square" lIns="91425" tIns="45700" rIns="91425" bIns="45700" anchor="t" anchorCtr="0">
            <a:noAutofit/>
          </a:bodyPr>
          <a:lstStyle/>
          <a:p>
            <a:pPr marL="230400" marR="0" lvl="0" indent="-78000" algn="l" rtl="0">
              <a:lnSpc>
                <a:spcPct val="150000"/>
              </a:lnSpc>
              <a:spcBef>
                <a:spcPts val="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628" name="Shape 628"/>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Piglet- Deep-LDCNN</a:t>
            </a:r>
            <a:endParaRPr/>
          </a:p>
        </p:txBody>
      </p:sp>
      <p:pic>
        <p:nvPicPr>
          <p:cNvPr id="629" name="Shape 629"/>
          <p:cNvPicPr preferRelativeResize="0"/>
          <p:nvPr/>
        </p:nvPicPr>
        <p:blipFill rotWithShape="1">
          <a:blip r:embed="rId3">
            <a:alphaModFix/>
          </a:blip>
          <a:srcRect/>
          <a:stretch/>
        </p:blipFill>
        <p:spPr>
          <a:xfrm>
            <a:off x="1336431" y="1359549"/>
            <a:ext cx="6611815" cy="42272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42</a:t>
            </a:fld>
            <a:endParaRPr sz="1400">
              <a:solidFill>
                <a:schemeClr val="dk1"/>
              </a:solidFill>
              <a:latin typeface="Times New Roman"/>
              <a:ea typeface="Times New Roman"/>
              <a:cs typeface="Times New Roman"/>
              <a:sym typeface="Times New Roman"/>
            </a:endParaRPr>
          </a:p>
        </p:txBody>
      </p:sp>
      <p:sp>
        <p:nvSpPr>
          <p:cNvPr id="635" name="Shape 635"/>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36" name="Shape 636"/>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Piglet- Deep-LDCNN</a:t>
            </a:r>
            <a:endParaRPr/>
          </a:p>
        </p:txBody>
      </p:sp>
      <p:pic>
        <p:nvPicPr>
          <p:cNvPr id="637" name="Shape 637"/>
          <p:cNvPicPr preferRelativeResize="0"/>
          <p:nvPr/>
        </p:nvPicPr>
        <p:blipFill rotWithShape="1">
          <a:blip r:embed="rId3">
            <a:alphaModFix/>
          </a:blip>
          <a:srcRect l="6028" t="34175" r="68784" b="33150"/>
          <a:stretch/>
        </p:blipFill>
        <p:spPr>
          <a:xfrm>
            <a:off x="165872" y="749124"/>
            <a:ext cx="2160000" cy="2160000"/>
          </a:xfrm>
          <a:prstGeom prst="rect">
            <a:avLst/>
          </a:prstGeom>
          <a:noFill/>
          <a:ln>
            <a:noFill/>
          </a:ln>
        </p:spPr>
      </p:pic>
      <p:pic>
        <p:nvPicPr>
          <p:cNvPr id="638" name="Shape 638"/>
          <p:cNvPicPr preferRelativeResize="0"/>
          <p:nvPr/>
        </p:nvPicPr>
        <p:blipFill rotWithShape="1">
          <a:blip r:embed="rId3">
            <a:alphaModFix/>
          </a:blip>
          <a:srcRect l="39760" t="33157" r="35419" b="33150"/>
          <a:stretch/>
        </p:blipFill>
        <p:spPr>
          <a:xfrm>
            <a:off x="2325872" y="749124"/>
            <a:ext cx="2160000" cy="2160000"/>
          </a:xfrm>
          <a:prstGeom prst="rect">
            <a:avLst/>
          </a:prstGeom>
          <a:noFill/>
          <a:ln>
            <a:noFill/>
          </a:ln>
        </p:spPr>
      </p:pic>
      <p:pic>
        <p:nvPicPr>
          <p:cNvPr id="639" name="Shape 639"/>
          <p:cNvPicPr preferRelativeResize="0"/>
          <p:nvPr/>
        </p:nvPicPr>
        <p:blipFill rotWithShape="1">
          <a:blip r:embed="rId3">
            <a:alphaModFix/>
          </a:blip>
          <a:srcRect l="73624" t="33157" r="1520" b="33150"/>
          <a:stretch/>
        </p:blipFill>
        <p:spPr>
          <a:xfrm>
            <a:off x="6584622" y="2877630"/>
            <a:ext cx="2160000" cy="2160000"/>
          </a:xfrm>
          <a:prstGeom prst="rect">
            <a:avLst/>
          </a:prstGeom>
          <a:noFill/>
          <a:ln>
            <a:noFill/>
          </a:ln>
        </p:spPr>
      </p:pic>
      <p:pic>
        <p:nvPicPr>
          <p:cNvPr id="640" name="Shape 640"/>
          <p:cNvPicPr preferRelativeResize="0">
            <a:picLocks noGrp="1"/>
          </p:cNvPicPr>
          <p:nvPr>
            <p:ph type="body" idx="1"/>
          </p:nvPr>
        </p:nvPicPr>
        <p:blipFill rotWithShape="1">
          <a:blip r:embed="rId4">
            <a:alphaModFix/>
          </a:blip>
          <a:srcRect l="6007" t="32960" r="68793" b="32782"/>
          <a:stretch/>
        </p:blipFill>
        <p:spPr>
          <a:xfrm>
            <a:off x="6546379" y="749124"/>
            <a:ext cx="2160000" cy="2160000"/>
          </a:xfrm>
          <a:prstGeom prst="rect">
            <a:avLst/>
          </a:prstGeom>
          <a:noFill/>
          <a:ln>
            <a:noFill/>
          </a:ln>
        </p:spPr>
      </p:pic>
      <p:pic>
        <p:nvPicPr>
          <p:cNvPr id="641" name="Shape 641"/>
          <p:cNvPicPr preferRelativeResize="0"/>
          <p:nvPr/>
        </p:nvPicPr>
        <p:blipFill rotWithShape="1">
          <a:blip r:embed="rId4">
            <a:alphaModFix/>
          </a:blip>
          <a:srcRect l="39633" t="32940" r="35391" b="32782"/>
          <a:stretch/>
        </p:blipFill>
        <p:spPr>
          <a:xfrm>
            <a:off x="190745" y="2877630"/>
            <a:ext cx="2160000" cy="2160000"/>
          </a:xfrm>
          <a:prstGeom prst="rect">
            <a:avLst/>
          </a:prstGeom>
          <a:noFill/>
          <a:ln>
            <a:noFill/>
          </a:ln>
        </p:spPr>
      </p:pic>
      <p:pic>
        <p:nvPicPr>
          <p:cNvPr id="642" name="Shape 642"/>
          <p:cNvPicPr preferRelativeResize="0"/>
          <p:nvPr/>
        </p:nvPicPr>
        <p:blipFill rotWithShape="1">
          <a:blip r:embed="rId4">
            <a:alphaModFix/>
          </a:blip>
          <a:srcRect l="73330" t="32940" r="1297" b="32782"/>
          <a:stretch/>
        </p:blipFill>
        <p:spPr>
          <a:xfrm>
            <a:off x="2325872" y="2888173"/>
            <a:ext cx="2160000" cy="2160000"/>
          </a:xfrm>
          <a:prstGeom prst="rect">
            <a:avLst/>
          </a:prstGeom>
          <a:noFill/>
          <a:ln>
            <a:noFill/>
          </a:ln>
        </p:spPr>
      </p:pic>
      <p:pic>
        <p:nvPicPr>
          <p:cNvPr id="643" name="Shape 643"/>
          <p:cNvPicPr preferRelativeResize="0"/>
          <p:nvPr/>
        </p:nvPicPr>
        <p:blipFill rotWithShape="1">
          <a:blip r:embed="rId5">
            <a:alphaModFix/>
          </a:blip>
          <a:srcRect l="6053" t="23374" r="54023" b="22969"/>
          <a:stretch/>
        </p:blipFill>
        <p:spPr>
          <a:xfrm>
            <a:off x="4436126" y="2877630"/>
            <a:ext cx="2160000" cy="2160000"/>
          </a:xfrm>
          <a:prstGeom prst="rect">
            <a:avLst/>
          </a:prstGeom>
          <a:noFill/>
          <a:ln>
            <a:noFill/>
          </a:ln>
        </p:spPr>
      </p:pic>
      <p:pic>
        <p:nvPicPr>
          <p:cNvPr id="644" name="Shape 644"/>
          <p:cNvPicPr preferRelativeResize="0"/>
          <p:nvPr/>
        </p:nvPicPr>
        <p:blipFill rotWithShape="1">
          <a:blip r:embed="rId5">
            <a:alphaModFix/>
          </a:blip>
          <a:srcRect l="59152" t="23374" r="1731" b="22969"/>
          <a:stretch/>
        </p:blipFill>
        <p:spPr>
          <a:xfrm>
            <a:off x="4424448" y="749124"/>
            <a:ext cx="2160000" cy="2160000"/>
          </a:xfrm>
          <a:prstGeom prst="rect">
            <a:avLst/>
          </a:prstGeom>
          <a:noFill/>
          <a:ln>
            <a:noFill/>
          </a:ln>
        </p:spPr>
      </p:pic>
      <p:sp>
        <p:nvSpPr>
          <p:cNvPr id="645" name="Shape 645"/>
          <p:cNvSpPr/>
          <p:nvPr/>
        </p:nvSpPr>
        <p:spPr>
          <a:xfrm>
            <a:off x="240618" y="5278477"/>
            <a:ext cx="8562598" cy="635943"/>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CA" sz="1600" b="1">
                <a:solidFill>
                  <a:schemeClr val="dk1"/>
                </a:solidFill>
                <a:latin typeface="Times New Roman"/>
                <a:ea typeface="Times New Roman"/>
                <a:cs typeface="Times New Roman"/>
                <a:sym typeface="Times New Roman"/>
              </a:rPr>
              <a:t>left to right: Low-dose, Normal-dose, Deep- LDCNN, BM3D method, SSC-GSM method, TV-MCA method, LDCNN, Chen CNN.</a:t>
            </a:r>
            <a:endParaRPr sz="1400" b="1" i="1">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43</a:t>
            </a:fld>
            <a:endParaRPr sz="1400">
              <a:solidFill>
                <a:schemeClr val="dk1"/>
              </a:solidFill>
              <a:latin typeface="Times New Roman"/>
              <a:ea typeface="Times New Roman"/>
              <a:cs typeface="Times New Roman"/>
              <a:sym typeface="Times New Roman"/>
            </a:endParaRPr>
          </a:p>
        </p:txBody>
      </p:sp>
      <p:sp>
        <p:nvSpPr>
          <p:cNvPr id="651" name="Shape 651"/>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52" name="Shape 652"/>
          <p:cNvSpPr txBox="1">
            <a:spLocks noGrp="1"/>
          </p:cNvSpPr>
          <p:nvPr>
            <p:ph type="body" idx="1"/>
          </p:nvPr>
        </p:nvSpPr>
        <p:spPr>
          <a:xfrm>
            <a:off x="165872" y="714704"/>
            <a:ext cx="8644514" cy="5213130"/>
          </a:xfrm>
          <a:prstGeom prst="rect">
            <a:avLst/>
          </a:prstGeom>
          <a:noFill/>
          <a:ln>
            <a:noFill/>
          </a:ln>
        </p:spPr>
        <p:txBody>
          <a:bodyPr spcFirstLastPara="1" wrap="square" lIns="91425" tIns="45700" rIns="91425" bIns="45700" anchor="t" anchorCtr="0">
            <a:noAutofit/>
          </a:bodyPr>
          <a:lstStyle/>
          <a:p>
            <a:pPr marL="230400" marR="0" lvl="0" indent="-78000" algn="l" rtl="0">
              <a:lnSpc>
                <a:spcPct val="150000"/>
              </a:lnSpc>
              <a:spcBef>
                <a:spcPts val="0"/>
              </a:spcBef>
              <a:spcAft>
                <a:spcPts val="0"/>
              </a:spcAft>
              <a:buClr>
                <a:srgbClr val="5FA534"/>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
        <p:nvSpPr>
          <p:cNvPr id="653" name="Shape 653"/>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Thoracic- Deep-LDCNN</a:t>
            </a:r>
            <a:endParaRPr/>
          </a:p>
        </p:txBody>
      </p:sp>
      <p:pic>
        <p:nvPicPr>
          <p:cNvPr id="654" name="Shape 654"/>
          <p:cNvPicPr preferRelativeResize="0"/>
          <p:nvPr/>
        </p:nvPicPr>
        <p:blipFill rotWithShape="1">
          <a:blip r:embed="rId3">
            <a:alphaModFix/>
          </a:blip>
          <a:srcRect/>
          <a:stretch/>
        </p:blipFill>
        <p:spPr>
          <a:xfrm>
            <a:off x="1175657" y="1258461"/>
            <a:ext cx="6742444" cy="43089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Shape 659"/>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44</a:t>
            </a:fld>
            <a:endParaRPr sz="1400">
              <a:solidFill>
                <a:schemeClr val="dk1"/>
              </a:solidFill>
              <a:latin typeface="Times New Roman"/>
              <a:ea typeface="Times New Roman"/>
              <a:cs typeface="Times New Roman"/>
              <a:sym typeface="Times New Roman"/>
            </a:endParaRPr>
          </a:p>
        </p:txBody>
      </p:sp>
      <p:sp>
        <p:nvSpPr>
          <p:cNvPr id="660" name="Shape 660"/>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61" name="Shape 661"/>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Thoracic- Deep-LDCNN</a:t>
            </a:r>
            <a:endParaRPr/>
          </a:p>
        </p:txBody>
      </p:sp>
      <p:pic>
        <p:nvPicPr>
          <p:cNvPr id="662" name="Shape 662"/>
          <p:cNvPicPr preferRelativeResize="0">
            <a:picLocks noGrp="1"/>
          </p:cNvPicPr>
          <p:nvPr>
            <p:ph type="body" idx="1"/>
          </p:nvPr>
        </p:nvPicPr>
        <p:blipFill rotWithShape="1">
          <a:blip r:embed="rId3">
            <a:alphaModFix/>
          </a:blip>
          <a:srcRect l="6019" t="33341" r="68918" b="32950"/>
          <a:stretch/>
        </p:blipFill>
        <p:spPr>
          <a:xfrm>
            <a:off x="145547" y="609600"/>
            <a:ext cx="2160000" cy="2160000"/>
          </a:xfrm>
          <a:prstGeom prst="rect">
            <a:avLst/>
          </a:prstGeom>
          <a:noFill/>
          <a:ln>
            <a:noFill/>
          </a:ln>
        </p:spPr>
      </p:pic>
      <p:pic>
        <p:nvPicPr>
          <p:cNvPr id="663" name="Shape 663"/>
          <p:cNvPicPr preferRelativeResize="0"/>
          <p:nvPr/>
        </p:nvPicPr>
        <p:blipFill rotWithShape="1">
          <a:blip r:embed="rId4">
            <a:alphaModFix/>
          </a:blip>
          <a:srcRect l="39938" t="33341" r="35077" b="32950"/>
          <a:stretch/>
        </p:blipFill>
        <p:spPr>
          <a:xfrm>
            <a:off x="2253441" y="609600"/>
            <a:ext cx="2180843" cy="2147040"/>
          </a:xfrm>
          <a:prstGeom prst="rect">
            <a:avLst/>
          </a:prstGeom>
          <a:noFill/>
          <a:ln>
            <a:noFill/>
          </a:ln>
        </p:spPr>
      </p:pic>
      <p:pic>
        <p:nvPicPr>
          <p:cNvPr id="664" name="Shape 664"/>
          <p:cNvPicPr preferRelativeResize="0"/>
          <p:nvPr/>
        </p:nvPicPr>
        <p:blipFill rotWithShape="1">
          <a:blip r:embed="rId5">
            <a:alphaModFix/>
          </a:blip>
          <a:srcRect l="5866" t="34277" r="68640" b="32770"/>
          <a:stretch/>
        </p:blipFill>
        <p:spPr>
          <a:xfrm>
            <a:off x="6521337" y="609600"/>
            <a:ext cx="2160000" cy="2160000"/>
          </a:xfrm>
          <a:prstGeom prst="rect">
            <a:avLst/>
          </a:prstGeom>
          <a:noFill/>
          <a:ln>
            <a:noFill/>
          </a:ln>
        </p:spPr>
      </p:pic>
      <p:pic>
        <p:nvPicPr>
          <p:cNvPr id="665" name="Shape 665"/>
          <p:cNvPicPr preferRelativeResize="0"/>
          <p:nvPr/>
        </p:nvPicPr>
        <p:blipFill rotWithShape="1">
          <a:blip r:embed="rId5">
            <a:alphaModFix/>
          </a:blip>
          <a:srcRect l="39860" t="33155" r="35096" b="32770"/>
          <a:stretch/>
        </p:blipFill>
        <p:spPr>
          <a:xfrm>
            <a:off x="145547" y="2671141"/>
            <a:ext cx="2160000" cy="2160000"/>
          </a:xfrm>
          <a:prstGeom prst="rect">
            <a:avLst/>
          </a:prstGeom>
          <a:noFill/>
          <a:ln>
            <a:noFill/>
          </a:ln>
        </p:spPr>
      </p:pic>
      <p:pic>
        <p:nvPicPr>
          <p:cNvPr id="666" name="Shape 666"/>
          <p:cNvPicPr preferRelativeResize="0"/>
          <p:nvPr/>
        </p:nvPicPr>
        <p:blipFill rotWithShape="1">
          <a:blip r:embed="rId5">
            <a:alphaModFix/>
          </a:blip>
          <a:srcRect l="73192" t="32799" r="1090" b="32770"/>
          <a:stretch/>
        </p:blipFill>
        <p:spPr>
          <a:xfrm>
            <a:off x="2288082" y="2671141"/>
            <a:ext cx="2160000" cy="2160000"/>
          </a:xfrm>
          <a:prstGeom prst="rect">
            <a:avLst/>
          </a:prstGeom>
          <a:noFill/>
          <a:ln>
            <a:noFill/>
          </a:ln>
        </p:spPr>
      </p:pic>
      <p:pic>
        <p:nvPicPr>
          <p:cNvPr id="667" name="Shape 667"/>
          <p:cNvPicPr preferRelativeResize="0"/>
          <p:nvPr/>
        </p:nvPicPr>
        <p:blipFill rotWithShape="1">
          <a:blip r:embed="rId6">
            <a:alphaModFix/>
          </a:blip>
          <a:srcRect l="6018" t="23194" r="53764" b="23348"/>
          <a:stretch/>
        </p:blipFill>
        <p:spPr>
          <a:xfrm>
            <a:off x="4413442" y="2635141"/>
            <a:ext cx="2158398" cy="2178835"/>
          </a:xfrm>
          <a:prstGeom prst="rect">
            <a:avLst/>
          </a:prstGeom>
          <a:noFill/>
          <a:ln>
            <a:noFill/>
          </a:ln>
        </p:spPr>
      </p:pic>
      <p:pic>
        <p:nvPicPr>
          <p:cNvPr id="668" name="Shape 668"/>
          <p:cNvPicPr preferRelativeResize="0"/>
          <p:nvPr/>
        </p:nvPicPr>
        <p:blipFill rotWithShape="1">
          <a:blip r:embed="rId7">
            <a:alphaModFix/>
          </a:blip>
          <a:srcRect l="59413" t="24540" r="954" b="23348"/>
          <a:stretch/>
        </p:blipFill>
        <p:spPr>
          <a:xfrm>
            <a:off x="6547390" y="2671141"/>
            <a:ext cx="2160000" cy="2160000"/>
          </a:xfrm>
          <a:prstGeom prst="rect">
            <a:avLst/>
          </a:prstGeom>
          <a:noFill/>
          <a:ln>
            <a:noFill/>
          </a:ln>
        </p:spPr>
      </p:pic>
      <p:sp>
        <p:nvSpPr>
          <p:cNvPr id="669" name="Shape 669"/>
          <p:cNvSpPr/>
          <p:nvPr/>
        </p:nvSpPr>
        <p:spPr>
          <a:xfrm>
            <a:off x="501041" y="4969214"/>
            <a:ext cx="7966554" cy="635943"/>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CA" sz="1600" b="1">
                <a:solidFill>
                  <a:schemeClr val="dk1"/>
                </a:solidFill>
                <a:latin typeface="Times New Roman"/>
                <a:ea typeface="Times New Roman"/>
                <a:cs typeface="Times New Roman"/>
                <a:sym typeface="Times New Roman"/>
              </a:rPr>
              <a:t>left to right: Low-dose, Normal-dose, Deep- LDCNN, BM3D method, SSC-GSM method, TV-MCA method, LDCNN, Chen CNN.</a:t>
            </a:r>
            <a:endParaRPr sz="1400" b="1" i="1">
              <a:solidFill>
                <a:schemeClr val="dk1"/>
              </a:solidFill>
              <a:latin typeface="Times New Roman"/>
              <a:ea typeface="Times New Roman"/>
              <a:cs typeface="Times New Roman"/>
              <a:sym typeface="Times New Roman"/>
            </a:endParaRPr>
          </a:p>
        </p:txBody>
      </p:sp>
      <p:pic>
        <p:nvPicPr>
          <p:cNvPr id="670" name="Shape 670"/>
          <p:cNvPicPr preferRelativeResize="0"/>
          <p:nvPr/>
        </p:nvPicPr>
        <p:blipFill rotWithShape="1">
          <a:blip r:embed="rId8">
            <a:alphaModFix/>
          </a:blip>
          <a:srcRect l="18657" t="7509" r="18006" b="16917"/>
          <a:stretch/>
        </p:blipFill>
        <p:spPr>
          <a:xfrm>
            <a:off x="4422320" y="609600"/>
            <a:ext cx="2161427" cy="20560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45</a:t>
            </a:fld>
            <a:endParaRPr sz="1400">
              <a:solidFill>
                <a:schemeClr val="dk1"/>
              </a:solidFill>
              <a:latin typeface="Times New Roman"/>
              <a:ea typeface="Times New Roman"/>
              <a:cs typeface="Times New Roman"/>
              <a:sym typeface="Times New Roman"/>
            </a:endParaRPr>
          </a:p>
        </p:txBody>
      </p:sp>
      <p:sp>
        <p:nvSpPr>
          <p:cNvPr id="676" name="Shape 67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77" name="Shape 677"/>
          <p:cNvSpPr txBox="1">
            <a:spLocks noGrp="1"/>
          </p:cNvSpPr>
          <p:nvPr>
            <p:ph type="title"/>
          </p:nvPr>
        </p:nvSpPr>
        <p:spPr>
          <a:xfrm>
            <a:off x="165872" y="182208"/>
            <a:ext cx="8444818" cy="427392"/>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Simulated Dataset- Deep-LDCNN</a:t>
            </a:r>
            <a:endParaRPr/>
          </a:p>
        </p:txBody>
      </p:sp>
      <p:pic>
        <p:nvPicPr>
          <p:cNvPr id="678" name="Shape 678"/>
          <p:cNvPicPr preferRelativeResize="0"/>
          <p:nvPr/>
        </p:nvPicPr>
        <p:blipFill rotWithShape="1">
          <a:blip r:embed="rId3">
            <a:alphaModFix/>
          </a:blip>
          <a:srcRect l="59364" t="23585" r="1043" b="23265"/>
          <a:stretch/>
        </p:blipFill>
        <p:spPr>
          <a:xfrm>
            <a:off x="6594209" y="2935956"/>
            <a:ext cx="2160000" cy="2160000"/>
          </a:xfrm>
          <a:prstGeom prst="rect">
            <a:avLst/>
          </a:prstGeom>
          <a:noFill/>
          <a:ln>
            <a:noFill/>
          </a:ln>
        </p:spPr>
      </p:pic>
      <p:sp>
        <p:nvSpPr>
          <p:cNvPr id="679" name="Shape 679"/>
          <p:cNvSpPr/>
          <p:nvPr/>
        </p:nvSpPr>
        <p:spPr>
          <a:xfrm>
            <a:off x="301558" y="5333432"/>
            <a:ext cx="8309132" cy="597087"/>
          </a:xfrm>
          <a:prstGeom prst="rect">
            <a:avLst/>
          </a:prstGeom>
          <a:blipFill rotWithShape="1">
            <a:blip r:embed="rId4">
              <a:alphaModFix/>
            </a:blip>
            <a:stretch>
              <a:fillRect b="-612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a:latin typeface="Times New Roman"/>
                <a:ea typeface="Times New Roman"/>
                <a:cs typeface="Times New Roman"/>
                <a:sym typeface="Times New Roman"/>
              </a:rPr>
              <a:t> </a:t>
            </a:r>
            <a:endParaRPr/>
          </a:p>
        </p:txBody>
      </p:sp>
      <p:pic>
        <p:nvPicPr>
          <p:cNvPr id="680" name="Shape 680"/>
          <p:cNvPicPr preferRelativeResize="0"/>
          <p:nvPr/>
        </p:nvPicPr>
        <p:blipFill rotWithShape="1">
          <a:blip r:embed="rId5">
            <a:alphaModFix/>
          </a:blip>
          <a:srcRect l="7077" t="1498" r="1728" b="4922"/>
          <a:stretch/>
        </p:blipFill>
        <p:spPr>
          <a:xfrm>
            <a:off x="6600818" y="789189"/>
            <a:ext cx="2160000" cy="2160000"/>
          </a:xfrm>
          <a:prstGeom prst="rect">
            <a:avLst/>
          </a:prstGeom>
          <a:noFill/>
          <a:ln>
            <a:noFill/>
          </a:ln>
        </p:spPr>
      </p:pic>
      <p:pic>
        <p:nvPicPr>
          <p:cNvPr id="681" name="Shape 681"/>
          <p:cNvPicPr preferRelativeResize="0"/>
          <p:nvPr/>
        </p:nvPicPr>
        <p:blipFill rotWithShape="1">
          <a:blip r:embed="rId6">
            <a:alphaModFix/>
          </a:blip>
          <a:srcRect l="6630" t="1498" r="1730" b="4922"/>
          <a:stretch/>
        </p:blipFill>
        <p:spPr>
          <a:xfrm>
            <a:off x="2296124" y="790107"/>
            <a:ext cx="2160000" cy="2160000"/>
          </a:xfrm>
          <a:prstGeom prst="rect">
            <a:avLst/>
          </a:prstGeom>
          <a:noFill/>
          <a:ln>
            <a:noFill/>
          </a:ln>
        </p:spPr>
      </p:pic>
      <p:pic>
        <p:nvPicPr>
          <p:cNvPr id="682" name="Shape 682"/>
          <p:cNvPicPr preferRelativeResize="0"/>
          <p:nvPr/>
        </p:nvPicPr>
        <p:blipFill rotWithShape="1">
          <a:blip r:embed="rId7">
            <a:alphaModFix/>
          </a:blip>
          <a:srcRect l="6483" t="1498" r="1879" b="4922"/>
          <a:stretch/>
        </p:blipFill>
        <p:spPr>
          <a:xfrm>
            <a:off x="151430" y="790107"/>
            <a:ext cx="2160000" cy="2160000"/>
          </a:xfrm>
          <a:prstGeom prst="rect">
            <a:avLst/>
          </a:prstGeom>
          <a:noFill/>
          <a:ln>
            <a:noFill/>
          </a:ln>
        </p:spPr>
      </p:pic>
      <p:pic>
        <p:nvPicPr>
          <p:cNvPr id="683" name="Shape 683"/>
          <p:cNvPicPr preferRelativeResize="0"/>
          <p:nvPr/>
        </p:nvPicPr>
        <p:blipFill rotWithShape="1">
          <a:blip r:embed="rId8">
            <a:alphaModFix/>
          </a:blip>
          <a:srcRect l="6213" t="1528" r="1531" b="4922"/>
          <a:stretch/>
        </p:blipFill>
        <p:spPr>
          <a:xfrm>
            <a:off x="4456124" y="790107"/>
            <a:ext cx="2160000" cy="2160000"/>
          </a:xfrm>
          <a:prstGeom prst="rect">
            <a:avLst/>
          </a:prstGeom>
          <a:noFill/>
          <a:ln>
            <a:noFill/>
          </a:ln>
        </p:spPr>
      </p:pic>
      <p:pic>
        <p:nvPicPr>
          <p:cNvPr id="684" name="Shape 684"/>
          <p:cNvPicPr preferRelativeResize="0"/>
          <p:nvPr/>
        </p:nvPicPr>
        <p:blipFill rotWithShape="1">
          <a:blip r:embed="rId9">
            <a:alphaModFix/>
          </a:blip>
          <a:srcRect l="5999" t="7580" r="2411" b="8600"/>
          <a:stretch/>
        </p:blipFill>
        <p:spPr>
          <a:xfrm>
            <a:off x="157207" y="2923640"/>
            <a:ext cx="2142001" cy="2148426"/>
          </a:xfrm>
          <a:prstGeom prst="rect">
            <a:avLst/>
          </a:prstGeom>
          <a:noFill/>
          <a:ln>
            <a:noFill/>
          </a:ln>
        </p:spPr>
      </p:pic>
      <p:pic>
        <p:nvPicPr>
          <p:cNvPr id="685" name="Shape 685"/>
          <p:cNvPicPr preferRelativeResize="0"/>
          <p:nvPr/>
        </p:nvPicPr>
        <p:blipFill rotWithShape="1">
          <a:blip r:embed="rId10">
            <a:alphaModFix/>
          </a:blip>
          <a:srcRect l="5999" t="7580" r="2411" b="8600"/>
          <a:stretch/>
        </p:blipFill>
        <p:spPr>
          <a:xfrm>
            <a:off x="2284570" y="2923640"/>
            <a:ext cx="2160000" cy="2160000"/>
          </a:xfrm>
          <a:prstGeom prst="rect">
            <a:avLst/>
          </a:prstGeom>
          <a:noFill/>
          <a:ln>
            <a:noFill/>
          </a:ln>
        </p:spPr>
      </p:pic>
      <p:pic>
        <p:nvPicPr>
          <p:cNvPr id="686" name="Shape 686"/>
          <p:cNvPicPr preferRelativeResize="0"/>
          <p:nvPr/>
        </p:nvPicPr>
        <p:blipFill rotWithShape="1">
          <a:blip r:embed="rId10">
            <a:alphaModFix/>
          </a:blip>
          <a:srcRect l="5999" t="7580" r="2411" b="8600"/>
          <a:stretch/>
        </p:blipFill>
        <p:spPr>
          <a:xfrm>
            <a:off x="4442694" y="2923640"/>
            <a:ext cx="2160000" cy="2160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46</a:t>
            </a:fld>
            <a:endParaRPr sz="1400">
              <a:solidFill>
                <a:schemeClr val="dk1"/>
              </a:solidFill>
              <a:latin typeface="Times New Roman"/>
              <a:ea typeface="Times New Roman"/>
              <a:cs typeface="Times New Roman"/>
              <a:sym typeface="Times New Roman"/>
            </a:endParaRPr>
          </a:p>
        </p:txBody>
      </p:sp>
      <p:sp>
        <p:nvSpPr>
          <p:cNvPr id="692" name="Shape 692"/>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693" name="Shape 693"/>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Summary and Conclusion</a:t>
            </a:r>
            <a:endParaRPr/>
          </a:p>
        </p:txBody>
      </p:sp>
      <p:grpSp>
        <p:nvGrpSpPr>
          <p:cNvPr id="694" name="Shape 694"/>
          <p:cNvGrpSpPr/>
          <p:nvPr/>
        </p:nvGrpSpPr>
        <p:grpSpPr>
          <a:xfrm>
            <a:off x="485813" y="1260040"/>
            <a:ext cx="8317403" cy="4213225"/>
            <a:chOff x="0" y="0"/>
            <a:chExt cx="8317403" cy="4213225"/>
          </a:xfrm>
        </p:grpSpPr>
        <p:sp>
          <p:nvSpPr>
            <p:cNvPr id="695" name="Shape 695"/>
            <p:cNvSpPr/>
            <p:nvPr/>
          </p:nvSpPr>
          <p:spPr>
            <a:xfrm>
              <a:off x="0" y="1263967"/>
              <a:ext cx="8317403" cy="1685290"/>
            </a:xfrm>
            <a:prstGeom prst="notchedRightArrow">
              <a:avLst>
                <a:gd name="adj1" fmla="val 50000"/>
                <a:gd name="adj2" fmla="val 50000"/>
              </a:avLst>
            </a:prstGeom>
            <a:solidFill>
              <a:srgbClr val="CACEDE"/>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6" name="Shape 696"/>
            <p:cNvSpPr/>
            <p:nvPr/>
          </p:nvSpPr>
          <p:spPr>
            <a:xfrm>
              <a:off x="3289" y="0"/>
              <a:ext cx="1438285" cy="168529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txBox="1"/>
            <p:nvPr/>
          </p:nvSpPr>
          <p:spPr>
            <a:xfrm>
              <a:off x="3289" y="0"/>
              <a:ext cx="1438285" cy="1685290"/>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Font typeface="Times New Roman"/>
                <a:buNone/>
              </a:pPr>
              <a:r>
                <a:rPr lang="en-CA" sz="1400">
                  <a:solidFill>
                    <a:schemeClr val="dk1"/>
                  </a:solidFill>
                  <a:latin typeface="Times New Roman"/>
                  <a:ea typeface="Times New Roman"/>
                  <a:cs typeface="Times New Roman"/>
                  <a:sym typeface="Times New Roman"/>
                </a:rPr>
                <a:t>Demand for low-dose CT image denoising.</a:t>
              </a:r>
              <a:endParaRPr sz="1400">
                <a:solidFill>
                  <a:schemeClr val="dk1"/>
                </a:solidFill>
                <a:latin typeface="Times New Roman"/>
                <a:ea typeface="Times New Roman"/>
                <a:cs typeface="Times New Roman"/>
                <a:sym typeface="Times New Roman"/>
              </a:endParaRPr>
            </a:p>
          </p:txBody>
        </p:sp>
        <p:sp>
          <p:nvSpPr>
            <p:cNvPr id="698" name="Shape 698"/>
            <p:cNvSpPr/>
            <p:nvPr/>
          </p:nvSpPr>
          <p:spPr>
            <a:xfrm>
              <a:off x="511770" y="1895951"/>
              <a:ext cx="421322" cy="421322"/>
            </a:xfrm>
            <a:prstGeom prst="ellipse">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a:off x="1513489" y="2527935"/>
              <a:ext cx="1438285" cy="168529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txBox="1"/>
            <p:nvPr/>
          </p:nvSpPr>
          <p:spPr>
            <a:xfrm>
              <a:off x="1513489" y="2527935"/>
              <a:ext cx="1438285" cy="1685290"/>
            </a:xfrm>
            <a:prstGeom prst="rect">
              <a:avLst/>
            </a:prstGeom>
            <a:noFill/>
            <a:ln>
              <a:noFill/>
            </a:ln>
          </p:spPr>
          <p:txBody>
            <a:bodyPr spcFirstLastPara="1" wrap="square" lIns="99550" tIns="99550" rIns="99550" bIns="99550" anchor="t" anchorCtr="0">
              <a:noAutofit/>
            </a:bodyPr>
            <a:lstStyle/>
            <a:p>
              <a:pPr marL="0" marR="0" lvl="0" indent="0" algn="ctr" rtl="0">
                <a:lnSpc>
                  <a:spcPct val="90000"/>
                </a:lnSpc>
                <a:spcBef>
                  <a:spcPts val="0"/>
                </a:spcBef>
                <a:spcAft>
                  <a:spcPts val="0"/>
                </a:spcAft>
                <a:buClr>
                  <a:schemeClr val="dk1"/>
                </a:buClr>
                <a:buFont typeface="Times New Roman"/>
                <a:buNone/>
              </a:pPr>
              <a:r>
                <a:rPr lang="en-CA" sz="1400">
                  <a:solidFill>
                    <a:schemeClr val="dk1"/>
                  </a:solidFill>
                  <a:latin typeface="Times New Roman"/>
                  <a:ea typeface="Times New Roman"/>
                  <a:cs typeface="Times New Roman"/>
                  <a:sym typeface="Times New Roman"/>
                </a:rPr>
                <a:t>The CNN architecture inspired by the dictionary methods was presented.</a:t>
              </a:r>
              <a:endParaRPr sz="1400">
                <a:solidFill>
                  <a:schemeClr val="dk1"/>
                </a:solidFill>
                <a:latin typeface="Times New Roman"/>
                <a:ea typeface="Times New Roman"/>
                <a:cs typeface="Times New Roman"/>
                <a:sym typeface="Times New Roman"/>
              </a:endParaRPr>
            </a:p>
          </p:txBody>
        </p:sp>
        <p:sp>
          <p:nvSpPr>
            <p:cNvPr id="701" name="Shape 701"/>
            <p:cNvSpPr/>
            <p:nvPr/>
          </p:nvSpPr>
          <p:spPr>
            <a:xfrm>
              <a:off x="2021970" y="1895951"/>
              <a:ext cx="421322" cy="421322"/>
            </a:xfrm>
            <a:prstGeom prst="ellipse">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3023688" y="0"/>
              <a:ext cx="1438285" cy="168529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txBox="1"/>
            <p:nvPr/>
          </p:nvSpPr>
          <p:spPr>
            <a:xfrm>
              <a:off x="3023688" y="0"/>
              <a:ext cx="1438285" cy="1685290"/>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Font typeface="Times New Roman"/>
                <a:buNone/>
              </a:pPr>
              <a:r>
                <a:rPr lang="en-CA" sz="1400">
                  <a:solidFill>
                    <a:schemeClr val="dk1"/>
                  </a:solidFill>
                  <a:latin typeface="Times New Roman"/>
                  <a:ea typeface="Times New Roman"/>
                  <a:cs typeface="Times New Roman"/>
                  <a:sym typeface="Times New Roman"/>
                </a:rPr>
                <a:t>The architecture, which was improved in terms of the speed and the performance was presented.</a:t>
              </a:r>
              <a:endParaRPr sz="1400">
                <a:solidFill>
                  <a:schemeClr val="dk1"/>
                </a:solidFill>
                <a:latin typeface="Times New Roman"/>
                <a:ea typeface="Times New Roman"/>
                <a:cs typeface="Times New Roman"/>
                <a:sym typeface="Times New Roman"/>
              </a:endParaRPr>
            </a:p>
          </p:txBody>
        </p:sp>
        <p:sp>
          <p:nvSpPr>
            <p:cNvPr id="704" name="Shape 704"/>
            <p:cNvSpPr/>
            <p:nvPr/>
          </p:nvSpPr>
          <p:spPr>
            <a:xfrm>
              <a:off x="3532170" y="1895951"/>
              <a:ext cx="421322" cy="421322"/>
            </a:xfrm>
            <a:prstGeom prst="ellipse">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Shape 705"/>
            <p:cNvSpPr/>
            <p:nvPr/>
          </p:nvSpPr>
          <p:spPr>
            <a:xfrm>
              <a:off x="4533888" y="2527935"/>
              <a:ext cx="1438285" cy="168529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6" name="Shape 706"/>
            <p:cNvSpPr txBox="1"/>
            <p:nvPr/>
          </p:nvSpPr>
          <p:spPr>
            <a:xfrm>
              <a:off x="4533888" y="2527935"/>
              <a:ext cx="1438285" cy="1685290"/>
            </a:xfrm>
            <a:prstGeom prst="rect">
              <a:avLst/>
            </a:prstGeom>
            <a:noFill/>
            <a:ln>
              <a:noFill/>
            </a:ln>
          </p:spPr>
          <p:txBody>
            <a:bodyPr spcFirstLastPara="1" wrap="square" lIns="99550" tIns="99550" rIns="99550" bIns="99550" anchor="t" anchorCtr="0">
              <a:noAutofit/>
            </a:bodyPr>
            <a:lstStyle/>
            <a:p>
              <a:pPr marL="0" marR="0" lvl="0" indent="0" algn="ctr" rtl="0">
                <a:lnSpc>
                  <a:spcPct val="90000"/>
                </a:lnSpc>
                <a:spcBef>
                  <a:spcPts val="0"/>
                </a:spcBef>
                <a:spcAft>
                  <a:spcPts val="0"/>
                </a:spcAft>
                <a:buClr>
                  <a:schemeClr val="dk1"/>
                </a:buClr>
                <a:buFont typeface="Times New Roman"/>
                <a:buNone/>
              </a:pPr>
              <a:r>
                <a:rPr lang="en-CA" sz="1400">
                  <a:solidFill>
                    <a:schemeClr val="dk1"/>
                  </a:solidFill>
                  <a:latin typeface="Times New Roman"/>
                  <a:ea typeface="Times New Roman"/>
                  <a:cs typeface="Times New Roman"/>
                  <a:sym typeface="Times New Roman"/>
                </a:rPr>
                <a:t>The parameters for each architecture were investigated to find the optimum results.</a:t>
              </a:r>
              <a:endParaRPr sz="1400">
                <a:solidFill>
                  <a:schemeClr val="dk1"/>
                </a:solidFill>
                <a:latin typeface="Times New Roman"/>
                <a:ea typeface="Times New Roman"/>
                <a:cs typeface="Times New Roman"/>
                <a:sym typeface="Times New Roman"/>
              </a:endParaRPr>
            </a:p>
          </p:txBody>
        </p:sp>
        <p:sp>
          <p:nvSpPr>
            <p:cNvPr id="707" name="Shape 707"/>
            <p:cNvSpPr/>
            <p:nvPr/>
          </p:nvSpPr>
          <p:spPr>
            <a:xfrm>
              <a:off x="5042369" y="1895951"/>
              <a:ext cx="421322" cy="421322"/>
            </a:xfrm>
            <a:prstGeom prst="ellipse">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Shape 708"/>
            <p:cNvSpPr/>
            <p:nvPr/>
          </p:nvSpPr>
          <p:spPr>
            <a:xfrm>
              <a:off x="6044087" y="0"/>
              <a:ext cx="1438285" cy="168529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Shape 709"/>
            <p:cNvSpPr txBox="1"/>
            <p:nvPr/>
          </p:nvSpPr>
          <p:spPr>
            <a:xfrm>
              <a:off x="6044087" y="0"/>
              <a:ext cx="1438285" cy="1685290"/>
            </a:xfrm>
            <a:prstGeom prst="rect">
              <a:avLst/>
            </a:prstGeom>
            <a:noFill/>
            <a:ln>
              <a:noFill/>
            </a:ln>
          </p:spPr>
          <p:txBody>
            <a:bodyPr spcFirstLastPara="1" wrap="square" lIns="99550" tIns="99550" rIns="99550" bIns="99550" anchor="b" anchorCtr="0">
              <a:noAutofit/>
            </a:bodyPr>
            <a:lstStyle/>
            <a:p>
              <a:pPr marL="0" marR="0" lvl="0" indent="0" algn="ctr" rtl="0">
                <a:lnSpc>
                  <a:spcPct val="90000"/>
                </a:lnSpc>
                <a:spcBef>
                  <a:spcPts val="0"/>
                </a:spcBef>
                <a:spcAft>
                  <a:spcPts val="0"/>
                </a:spcAft>
                <a:buClr>
                  <a:schemeClr val="dk1"/>
                </a:buClr>
                <a:buFont typeface="Times New Roman"/>
                <a:buNone/>
              </a:pPr>
              <a:r>
                <a:rPr lang="en-CA" sz="1400">
                  <a:solidFill>
                    <a:schemeClr val="dk1"/>
                  </a:solidFill>
                  <a:latin typeface="Times New Roman"/>
                  <a:ea typeface="Times New Roman"/>
                  <a:cs typeface="Times New Roman"/>
                  <a:sym typeface="Times New Roman"/>
                </a:rPr>
                <a:t>The performance outperformed other state-of-the-art methods.</a:t>
              </a:r>
              <a:endParaRPr sz="1400">
                <a:solidFill>
                  <a:schemeClr val="dk1"/>
                </a:solidFill>
                <a:latin typeface="Times New Roman"/>
                <a:ea typeface="Times New Roman"/>
                <a:cs typeface="Times New Roman"/>
                <a:sym typeface="Times New Roman"/>
              </a:endParaRPr>
            </a:p>
          </p:txBody>
        </p:sp>
        <p:sp>
          <p:nvSpPr>
            <p:cNvPr id="710" name="Shape 710"/>
            <p:cNvSpPr/>
            <p:nvPr/>
          </p:nvSpPr>
          <p:spPr>
            <a:xfrm>
              <a:off x="6552569" y="1895951"/>
              <a:ext cx="421322" cy="421322"/>
            </a:xfrm>
            <a:prstGeom prst="ellipse">
              <a:avLst/>
            </a:prstGeom>
            <a:gradFill>
              <a:gsLst>
                <a:gs pos="0">
                  <a:srgbClr val="BBBBBB"/>
                </a:gs>
                <a:gs pos="80000">
                  <a:srgbClr val="F6F6F6"/>
                </a:gs>
                <a:gs pos="100000">
                  <a:srgbClr val="F7F7F7"/>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11" name="Shape 711"/>
          <p:cNvSpPr/>
          <p:nvPr/>
        </p:nvSpPr>
        <p:spPr>
          <a:xfrm>
            <a:off x="5539155" y="3156052"/>
            <a:ext cx="421200" cy="421200"/>
          </a:xfrm>
          <a:prstGeom prst="pie">
            <a:avLst>
              <a:gd name="adj1" fmla="val 0"/>
              <a:gd name="adj2" fmla="val 17647656"/>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2" name="Shape 712"/>
          <p:cNvSpPr/>
          <p:nvPr/>
        </p:nvSpPr>
        <p:spPr>
          <a:xfrm>
            <a:off x="4018085" y="3156052"/>
            <a:ext cx="421200" cy="421200"/>
          </a:xfrm>
          <a:prstGeom prst="pie">
            <a:avLst>
              <a:gd name="adj1" fmla="val 0"/>
              <a:gd name="adj2" fmla="val 10735139"/>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3" name="Shape 713"/>
          <p:cNvSpPr/>
          <p:nvPr/>
        </p:nvSpPr>
        <p:spPr>
          <a:xfrm>
            <a:off x="2485694" y="3156052"/>
            <a:ext cx="421200" cy="421200"/>
          </a:xfrm>
          <a:prstGeom prst="pie">
            <a:avLst>
              <a:gd name="adj1" fmla="val 0"/>
              <a:gd name="adj2" fmla="val 6964833"/>
            </a:avLst>
          </a:prstGeom>
          <a:solidFill>
            <a:schemeClr val="accent1"/>
          </a:solidFill>
          <a:ln w="25400" cap="flat" cmpd="sng">
            <a:solidFill>
              <a:srgbClr val="00154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714" name="Shape 714"/>
          <p:cNvSpPr/>
          <p:nvPr/>
        </p:nvSpPr>
        <p:spPr>
          <a:xfrm>
            <a:off x="964623" y="3156052"/>
            <a:ext cx="461461" cy="421200"/>
          </a:xfrm>
          <a:prstGeom prst="ellipse">
            <a:avLst/>
          </a:prstGeom>
          <a:solidFill>
            <a:srgbClr val="FF0000"/>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
        <p:nvSpPr>
          <p:cNvPr id="715" name="Shape 715"/>
          <p:cNvSpPr/>
          <p:nvPr/>
        </p:nvSpPr>
        <p:spPr>
          <a:xfrm>
            <a:off x="7021455" y="3156052"/>
            <a:ext cx="459970" cy="421200"/>
          </a:xfrm>
          <a:prstGeom prst="ellipse">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Shape 720"/>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47</a:t>
            </a:fld>
            <a:endParaRPr sz="1400">
              <a:solidFill>
                <a:schemeClr val="dk1"/>
              </a:solidFill>
              <a:latin typeface="Times New Roman"/>
              <a:ea typeface="Times New Roman"/>
              <a:cs typeface="Times New Roman"/>
              <a:sym typeface="Times New Roman"/>
            </a:endParaRPr>
          </a:p>
        </p:txBody>
      </p:sp>
      <p:sp>
        <p:nvSpPr>
          <p:cNvPr id="721" name="Shape 721"/>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722" name="Shape 722"/>
          <p:cNvSpPr txBox="1">
            <a:spLocks noGrp="1"/>
          </p:cNvSpPr>
          <p:nvPr>
            <p:ph type="body" idx="1"/>
          </p:nvPr>
        </p:nvSpPr>
        <p:spPr>
          <a:xfrm>
            <a:off x="365568" y="1106906"/>
            <a:ext cx="8444818" cy="4577918"/>
          </a:xfrm>
          <a:prstGeom prst="rect">
            <a:avLst/>
          </a:prstGeom>
          <a:no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Two CNN architectures are presented to remove noise from low-dose CT images.</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First network is inspired by the dictionary learning methods and a function is assigned for each layer based on this correlation.</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An efficient network is presented by improving the first architecture in terms of speed and the performance. </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Important parameters for each network are investigated to find the best performance.</a:t>
            </a:r>
            <a:endParaRPr/>
          </a:p>
          <a:p>
            <a:pPr marL="230400" marR="0" lvl="0" indent="-230400" algn="l" rtl="0">
              <a:spcBef>
                <a:spcPts val="480"/>
              </a:spcBef>
              <a:spcAft>
                <a:spcPts val="0"/>
              </a:spcAft>
              <a:buClr>
                <a:schemeClr val="dk2"/>
              </a:buClr>
              <a:buSzPts val="2400"/>
              <a:buFont typeface="Arial"/>
              <a:buChar char="•"/>
            </a:pPr>
            <a:r>
              <a:rPr lang="en-CA" sz="2400" b="0" i="0" u="none" strike="noStrike" cap="none">
                <a:solidFill>
                  <a:schemeClr val="dk1"/>
                </a:solidFill>
                <a:latin typeface="Times New Roman"/>
                <a:ea typeface="Times New Roman"/>
                <a:cs typeface="Times New Roman"/>
                <a:sym typeface="Times New Roman"/>
              </a:rPr>
              <a:t>The model is tested and the results are compared to the state-of-the-arts methods.</a:t>
            </a:r>
            <a:endParaRPr/>
          </a:p>
          <a:p>
            <a:pPr marL="230400" marR="0" lvl="0" indent="-71650" algn="l" rtl="0">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spcBef>
                <a:spcPts val="500"/>
              </a:spcBef>
              <a:spcAft>
                <a:spcPts val="0"/>
              </a:spcAft>
              <a:buClr>
                <a:schemeClr val="dk1"/>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p:txBody>
      </p:sp>
      <p:sp>
        <p:nvSpPr>
          <p:cNvPr id="723" name="Shape 723"/>
          <p:cNvSpPr txBox="1">
            <a:spLocks noGrp="1"/>
          </p:cNvSpPr>
          <p:nvPr>
            <p:ph type="title"/>
          </p:nvPr>
        </p:nvSpPr>
        <p:spPr>
          <a:xfrm>
            <a:off x="365568" y="392415"/>
            <a:ext cx="8444818" cy="714491"/>
          </a:xfrm>
          <a:prstGeom prst="rect">
            <a:avLst/>
          </a:prstGeom>
          <a:noFill/>
          <a:ln>
            <a:noFill/>
          </a:ln>
        </p:spPr>
        <p:txBody>
          <a:bodyPr spcFirstLastPara="1" wrap="square" lIns="91425" tIns="45700" rIns="91425" bIns="45700" anchor="t" anchorCtr="0">
            <a:noAutofit/>
          </a:bodyPr>
          <a:lstStyle/>
          <a:p>
            <a:pPr marL="0" marR="0" lvl="0" indent="0" algn="l" rtl="0">
              <a:lnSpc>
                <a:spcPct val="83125"/>
              </a:lnSpc>
              <a:spcBef>
                <a:spcPts val="0"/>
              </a:spcBef>
              <a:spcAft>
                <a:spcPts val="0"/>
              </a:spcAft>
              <a:buClr>
                <a:schemeClr val="dk2"/>
              </a:buClr>
              <a:buFont typeface="Arial"/>
              <a:buNone/>
            </a:pPr>
            <a:r>
              <a:rPr lang="en-CA" sz="3200" b="1" i="0" u="none" strike="noStrike" cap="none">
                <a:solidFill>
                  <a:schemeClr val="dk2"/>
                </a:solidFill>
                <a:latin typeface="Arial"/>
                <a:ea typeface="Arial"/>
                <a:cs typeface="Arial"/>
                <a:sym typeface="Arial"/>
              </a:rPr>
              <a:t>Contributions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48</a:t>
            </a:fld>
            <a:endParaRPr sz="1400">
              <a:solidFill>
                <a:schemeClr val="dk1"/>
              </a:solidFill>
              <a:latin typeface="Times New Roman"/>
              <a:ea typeface="Times New Roman"/>
              <a:cs typeface="Times New Roman"/>
              <a:sym typeface="Times New Roman"/>
            </a:endParaRPr>
          </a:p>
        </p:txBody>
      </p:sp>
      <p:sp>
        <p:nvSpPr>
          <p:cNvPr id="729" name="Shape 729"/>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730" name="Shape 730"/>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Future work</a:t>
            </a:r>
            <a:endParaRPr/>
          </a:p>
        </p:txBody>
      </p:sp>
      <p:sp>
        <p:nvSpPr>
          <p:cNvPr id="731" name="Shape 731"/>
          <p:cNvSpPr txBox="1"/>
          <p:nvPr/>
        </p:nvSpPr>
        <p:spPr>
          <a:xfrm>
            <a:off x="365568" y="1228873"/>
            <a:ext cx="8444818" cy="23698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2800" u="sng">
                <a:solidFill>
                  <a:srgbClr val="FF0000"/>
                </a:solidFill>
                <a:latin typeface="Times New Roman"/>
                <a:ea typeface="Times New Roman"/>
                <a:cs typeface="Times New Roman"/>
                <a:sym typeface="Times New Roman"/>
              </a:rPr>
              <a:t>Hot research areas:</a:t>
            </a:r>
            <a:endParaRPr/>
          </a:p>
          <a:p>
            <a:pPr marL="0" marR="0" lvl="0" indent="0" algn="l" rtl="0">
              <a:spcBef>
                <a:spcPts val="0"/>
              </a:spcBef>
              <a:spcAft>
                <a:spcPts val="0"/>
              </a:spcAft>
              <a:buNone/>
            </a:pPr>
            <a:endParaRPr sz="2000">
              <a:solidFill>
                <a:schemeClr val="dk1"/>
              </a:solidFill>
              <a:latin typeface="Times New Roman"/>
              <a:ea typeface="Times New Roman"/>
              <a:cs typeface="Times New Roman"/>
              <a:sym typeface="Times New Roman"/>
            </a:endParaRPr>
          </a:p>
          <a:p>
            <a:pPr marL="285750" marR="0" lvl="0" indent="-285750" algn="l" rtl="0">
              <a:spcBef>
                <a:spcPts val="0"/>
              </a:spcBef>
              <a:spcAft>
                <a:spcPts val="0"/>
              </a:spcAft>
              <a:buClr>
                <a:schemeClr val="dk1"/>
              </a:buClr>
              <a:buSzPts val="2000"/>
              <a:buFont typeface="Arial"/>
              <a:buChar char="•"/>
            </a:pPr>
            <a:r>
              <a:rPr lang="en-CA" sz="2000">
                <a:solidFill>
                  <a:schemeClr val="dk1"/>
                </a:solidFill>
                <a:latin typeface="Times New Roman"/>
                <a:ea typeface="Times New Roman"/>
                <a:cs typeface="Times New Roman"/>
                <a:sym typeface="Times New Roman"/>
              </a:rPr>
              <a:t>Deep learning is growing fast and advanced methods are proposing.</a:t>
            </a:r>
            <a:endParaRPr/>
          </a:p>
          <a:p>
            <a:pPr marL="285750" marR="0" lvl="0" indent="-285750" algn="l" rtl="0">
              <a:spcBef>
                <a:spcPts val="0"/>
              </a:spcBef>
              <a:spcAft>
                <a:spcPts val="0"/>
              </a:spcAft>
              <a:buClr>
                <a:schemeClr val="dk1"/>
              </a:buClr>
              <a:buSzPts val="2000"/>
              <a:buFont typeface="Arial"/>
              <a:buChar char="•"/>
            </a:pPr>
            <a:r>
              <a:rPr lang="en-CA" sz="2000">
                <a:solidFill>
                  <a:schemeClr val="dk1"/>
                </a:solidFill>
                <a:latin typeface="Times New Roman"/>
                <a:ea typeface="Times New Roman"/>
                <a:cs typeface="Times New Roman"/>
                <a:sym typeface="Times New Roman"/>
              </a:rPr>
              <a:t>Deep residual framework.</a:t>
            </a:r>
            <a:endParaRPr/>
          </a:p>
          <a:p>
            <a:pPr marL="285750" marR="0" lvl="0" indent="-285750" algn="l" rtl="0">
              <a:spcBef>
                <a:spcPts val="0"/>
              </a:spcBef>
              <a:spcAft>
                <a:spcPts val="0"/>
              </a:spcAft>
              <a:buClr>
                <a:schemeClr val="dk1"/>
              </a:buClr>
              <a:buSzPts val="2000"/>
              <a:buFont typeface="Arial"/>
              <a:buChar char="•"/>
            </a:pPr>
            <a:r>
              <a:rPr lang="en-CA" sz="2000">
                <a:solidFill>
                  <a:schemeClr val="dk1"/>
                </a:solidFill>
                <a:latin typeface="Times New Roman"/>
                <a:ea typeface="Times New Roman"/>
                <a:cs typeface="Times New Roman"/>
                <a:sym typeface="Times New Roman"/>
              </a:rPr>
              <a:t>Generative adversarial framework.</a:t>
            </a:r>
            <a:endParaRPr/>
          </a:p>
          <a:p>
            <a:pPr marL="285750" marR="0" lvl="0" indent="-285750" algn="l" rtl="0">
              <a:spcBef>
                <a:spcPts val="0"/>
              </a:spcBef>
              <a:spcAft>
                <a:spcPts val="0"/>
              </a:spcAft>
              <a:buClr>
                <a:schemeClr val="dk1"/>
              </a:buClr>
              <a:buSzPts val="2000"/>
              <a:buFont typeface="Arial"/>
              <a:buChar char="•"/>
            </a:pPr>
            <a:r>
              <a:rPr lang="en-CA" sz="2000">
                <a:solidFill>
                  <a:schemeClr val="dk1"/>
                </a:solidFill>
                <a:latin typeface="Times New Roman"/>
                <a:ea typeface="Times New Roman"/>
                <a:cs typeface="Times New Roman"/>
                <a:sym typeface="Times New Roman"/>
              </a:rPr>
              <a:t>Block-matching framework.</a:t>
            </a:r>
            <a:endParaRPr/>
          </a:p>
          <a:p>
            <a:pPr marL="285750" marR="0" lvl="0" indent="-285750" algn="l" rtl="0">
              <a:spcBef>
                <a:spcPts val="0"/>
              </a:spcBef>
              <a:spcAft>
                <a:spcPts val="0"/>
              </a:spcAft>
              <a:buClr>
                <a:schemeClr val="dk1"/>
              </a:buClr>
              <a:buSzPts val="2000"/>
              <a:buFont typeface="Arial"/>
              <a:buChar char="•"/>
            </a:pPr>
            <a:r>
              <a:rPr lang="en-CA" sz="2000">
                <a:solidFill>
                  <a:schemeClr val="dk1"/>
                </a:solidFill>
                <a:latin typeface="Times New Roman"/>
                <a:ea typeface="Times New Roman"/>
                <a:cs typeface="Times New Roman"/>
                <a:sym typeface="Times New Roman"/>
              </a:rPr>
              <a:t>Improving the contrast issue in DICOM.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49</a:t>
            </a:fld>
            <a:endParaRPr sz="1400">
              <a:solidFill>
                <a:schemeClr val="dk1"/>
              </a:solidFill>
              <a:latin typeface="Times New Roman"/>
              <a:ea typeface="Times New Roman"/>
              <a:cs typeface="Times New Roman"/>
              <a:sym typeface="Times New Roman"/>
            </a:endParaRPr>
          </a:p>
        </p:txBody>
      </p:sp>
      <p:sp>
        <p:nvSpPr>
          <p:cNvPr id="737" name="Shape 737"/>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738" name="Shape 738"/>
          <p:cNvSpPr txBox="1">
            <a:spLocks noGrp="1"/>
          </p:cNvSpPr>
          <p:nvPr>
            <p:ph type="body" idx="1"/>
          </p:nvPr>
        </p:nvSpPr>
        <p:spPr>
          <a:xfrm>
            <a:off x="365568" y="921773"/>
            <a:ext cx="8444818" cy="5085131"/>
          </a:xfrm>
          <a:prstGeom prst="rect">
            <a:avLst/>
          </a:prstGeom>
          <a:noFill/>
          <a:ln>
            <a:noFill/>
          </a:ln>
        </p:spPr>
        <p:txBody>
          <a:bodyPr spcFirstLastPara="1" wrap="square" lIns="91425" tIns="45700" rIns="91425" bIns="45700" anchor="t" anchorCtr="0">
            <a:noAutofit/>
          </a:bodyPr>
          <a:lstStyle/>
          <a:p>
            <a:pPr marL="230400" marR="0" lvl="0" indent="-230400" algn="l" rtl="0">
              <a:lnSpc>
                <a:spcPct val="150000"/>
              </a:lnSpc>
              <a:spcBef>
                <a:spcPts val="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[1] A. C. Kak and M. Slaney, “Principles of Computerized Tomographic Imaging,” IEEE Press, vol. 4, no. Dec, pp. 1–2, 1988.</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[2] F. E. Boas and D. Fleischmann, "Computed tomography artifacts: Causes and reduction techniques," Imaging in Medicine, vol. 4, no. 2, pp. 229-240, 2012. </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[3] P. J. La Rivière, “Penalized-likelihood sinogram smoothing for low-dose CT,” Med. Phys., vol. 32, no. 6Part1, pp. 1676–1683, 2005.</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[4] S. G. Chang, B. Yu, and M. Vetterli, “Adaptive wavelet thresholding for image denoising and compression,” IEEE Trans. Image Process., vol. 9, no. 9, pp. 1532–1546, 2000.</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[5] L. I. Rudin, S. Osher, and E. Fatemi, “Nonlinear total variation based noise removal algorithms,” Phys. D Nonlinear Phenom., vol. 60, no. 1–4, pp. 259–268, 1992.</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[6] S. Ghadrdan, J. Alirezaie, S. Member, J. Dillenseger, and P. Babyn. 2014. Low-dose Computed Tomography Image Denoising based on Joint Wavelet and Sparse representation. Engineering in Medicine and Biology Society (EMBC), 2014 36th Annual International Conference of the IEEE, 2014, 3325–3328.</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[7] Priyam Chatterjee and Peyman Milanfar. 2009. Image denoising using locally learned dictionaries. Proceedings of SPIE 7246, 7: 72460V–72460V–10, 1438 - 1451 </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[8] A. Danielyan, V. Katkovnik, and K. Egiazarian, “BM3D Frames and Variational Image Deblurring”, IEEE Trans. Image Process., vol. 21, no. 4, pp. 1715-1728, April 2012.</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[9] Weisheng Dong, Guangming Shi, Yi Ma, and Xin Li. 2015. Image Restoration via Simultaneous Sparse Coding: Where Structured Sparsity Meets Gaussian Scale Mixture. International Journal of Computer Vision 114, 2: 217-232. </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[10] A. Khodabandeh, J. Alirezaie, P. Babyn, and A. Ahmadian, “Computed Tomography Image Denoising by Learning to Separate Morphological Diversity,” Telecommun. Signal Process. (TSP), 2015 38th Int. Conf., pp. 513–517, 2015.</a:t>
            </a:r>
            <a:endParaRPr/>
          </a:p>
          <a:p>
            <a:pPr marL="230400" marR="0" lvl="0" indent="-230400" algn="l" rtl="0">
              <a:lnSpc>
                <a:spcPct val="150000"/>
              </a:lnSpc>
              <a:spcBef>
                <a:spcPts val="1000"/>
              </a:spcBef>
              <a:spcAft>
                <a:spcPts val="0"/>
              </a:spcAft>
              <a:buClr>
                <a:srgbClr val="5FA534"/>
              </a:buClr>
              <a:buSzPts val="925"/>
              <a:buFont typeface="Noto Sans Symbols"/>
              <a:buChar char="➢"/>
            </a:pPr>
            <a:r>
              <a:rPr lang="en-CA" sz="925" b="0" i="0" u="none" strike="noStrike" cap="none">
                <a:solidFill>
                  <a:schemeClr val="dk1"/>
                </a:solidFill>
                <a:latin typeface="Times New Roman"/>
                <a:ea typeface="Times New Roman"/>
                <a:cs typeface="Times New Roman"/>
                <a:sym typeface="Times New Roman"/>
              </a:rPr>
              <a:t>[11] H. Chen, Y. Zhang, W. Zhang, P. Liao, K. Li, and J. Zhou, “LOW-DOSE CT DENOISING WITH CONVOLUTIONAL NEURAL NETWORK College of Computer Science , Sichuan University , Chengdu 610065 , China National Key Laboratory of Fundamental Science on Synthetic Vision , Sichuan University , Chengdu Department of Scientific Re,” pp. 2–5, 2017.</a:t>
            </a:r>
            <a:endParaRPr/>
          </a:p>
          <a:p>
            <a:pPr marL="230400" marR="0" lvl="0" indent="-171662" algn="l" rtl="0">
              <a:lnSpc>
                <a:spcPct val="150000"/>
              </a:lnSpc>
              <a:spcBef>
                <a:spcPts val="1000"/>
              </a:spcBef>
              <a:spcAft>
                <a:spcPts val="0"/>
              </a:spcAft>
              <a:buClr>
                <a:srgbClr val="5FA534"/>
              </a:buClr>
              <a:buSzPts val="925"/>
              <a:buFont typeface="Noto Sans Symbols"/>
              <a:buNone/>
            </a:pPr>
            <a:endParaRPr sz="925" b="0" i="0" u="none" strike="noStrike" cap="none">
              <a:solidFill>
                <a:schemeClr val="dk1"/>
              </a:solidFill>
              <a:latin typeface="Times New Roman"/>
              <a:ea typeface="Times New Roman"/>
              <a:cs typeface="Times New Roman"/>
              <a:sym typeface="Times New Roman"/>
            </a:endParaRPr>
          </a:p>
          <a:p>
            <a:pPr marL="230400" marR="0" lvl="0" indent="-136420" algn="l" rtl="0">
              <a:lnSpc>
                <a:spcPct val="150000"/>
              </a:lnSpc>
              <a:spcBef>
                <a:spcPts val="1000"/>
              </a:spcBef>
              <a:spcAft>
                <a:spcPts val="0"/>
              </a:spcAft>
              <a:buClr>
                <a:srgbClr val="5FA534"/>
              </a:buClr>
              <a:buSzPts val="1480"/>
              <a:buFont typeface="Noto Sans Symbols"/>
              <a:buNone/>
            </a:pPr>
            <a:endParaRPr sz="1480" b="0" i="0" u="none" strike="noStrike" cap="none">
              <a:solidFill>
                <a:schemeClr val="dk1"/>
              </a:solidFill>
              <a:latin typeface="Times New Roman"/>
              <a:ea typeface="Times New Roman"/>
              <a:cs typeface="Times New Roman"/>
              <a:sym typeface="Times New Roman"/>
            </a:endParaRPr>
          </a:p>
        </p:txBody>
      </p:sp>
      <p:sp>
        <p:nvSpPr>
          <p:cNvPr id="739" name="Shape 739"/>
          <p:cNvSpPr txBox="1">
            <a:spLocks noGrp="1"/>
          </p:cNvSpPr>
          <p:nvPr>
            <p:ph type="title"/>
          </p:nvPr>
        </p:nvSpPr>
        <p:spPr>
          <a:xfrm>
            <a:off x="365568" y="392415"/>
            <a:ext cx="8444818" cy="40399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References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5</a:t>
            </a:fld>
            <a:endParaRPr sz="1400">
              <a:solidFill>
                <a:schemeClr val="dk1"/>
              </a:solidFill>
              <a:latin typeface="Times New Roman"/>
              <a:ea typeface="Times New Roman"/>
              <a:cs typeface="Times New Roman"/>
              <a:sym typeface="Times New Roman"/>
            </a:endParaRPr>
          </a:p>
        </p:txBody>
      </p:sp>
      <p:sp>
        <p:nvSpPr>
          <p:cNvPr id="108" name="Shape 108"/>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109" name="Shape 109"/>
          <p:cNvSpPr txBox="1">
            <a:spLocks noGrp="1"/>
          </p:cNvSpPr>
          <p:nvPr>
            <p:ph type="body" idx="1"/>
          </p:nvPr>
        </p:nvSpPr>
        <p:spPr>
          <a:xfrm>
            <a:off x="365568" y="1107832"/>
            <a:ext cx="8444818" cy="4576992"/>
          </a:xfrm>
          <a:prstGeom prst="rect">
            <a:avLst/>
          </a:prstGeom>
          <a:no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rgbClr val="000000"/>
              </a:buClr>
              <a:buSzPts val="2350"/>
              <a:buFont typeface="Arial"/>
              <a:buChar char="•"/>
            </a:pPr>
            <a:r>
              <a:rPr lang="en-CA" sz="2350" b="0" i="0" u="none" strike="noStrike" cap="none">
                <a:solidFill>
                  <a:srgbClr val="000000"/>
                </a:solidFill>
                <a:latin typeface="Times New Roman"/>
                <a:ea typeface="Times New Roman"/>
                <a:cs typeface="Times New Roman"/>
                <a:sym typeface="Times New Roman"/>
              </a:rPr>
              <a:t>low mAs → few photons detected → more noise</a:t>
            </a:r>
            <a:endParaRPr/>
          </a:p>
          <a:p>
            <a:pPr marL="216000" marR="0" lvl="1" indent="-99" algn="l" rtl="0">
              <a:spcBef>
                <a:spcPts val="672"/>
              </a:spcBef>
              <a:spcAft>
                <a:spcPts val="0"/>
              </a:spcAft>
              <a:buClr>
                <a:srgbClr val="000000"/>
              </a:buClr>
              <a:buFont typeface="Arial"/>
              <a:buNone/>
            </a:pPr>
            <a:r>
              <a:rPr lang="en-CA" sz="1800" b="0" i="0" u="none" strike="noStrike" cap="none">
                <a:solidFill>
                  <a:srgbClr val="000000"/>
                </a:solidFill>
                <a:latin typeface="Times New Roman"/>
                <a:ea typeface="Times New Roman"/>
                <a:cs typeface="Times New Roman"/>
                <a:sym typeface="Times New Roman"/>
              </a:rPr>
              <a:t>(low-dose)              (Photon starvation)	           (low SNR)</a:t>
            </a:r>
            <a:endParaRPr/>
          </a:p>
          <a:p>
            <a:pPr marL="230400" marR="0" lvl="0" indent="-71650" algn="l" rtl="0">
              <a:spcBef>
                <a:spcPts val="500"/>
              </a:spcBef>
              <a:spcAft>
                <a:spcPts val="0"/>
              </a:spcAft>
              <a:buClr>
                <a:schemeClr val="dk1"/>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p:txBody>
      </p:sp>
      <p:sp>
        <p:nvSpPr>
          <p:cNvPr id="110" name="Shape 110"/>
          <p:cNvSpPr txBox="1">
            <a:spLocks noGrp="1"/>
          </p:cNvSpPr>
          <p:nvPr>
            <p:ph type="title"/>
          </p:nvPr>
        </p:nvSpPr>
        <p:spPr>
          <a:xfrm>
            <a:off x="365568" y="392415"/>
            <a:ext cx="8444818" cy="609325"/>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Radiation Dose and Image Quality</a:t>
            </a:r>
            <a:endParaRPr/>
          </a:p>
        </p:txBody>
      </p:sp>
      <p:pic>
        <p:nvPicPr>
          <p:cNvPr id="111" name="Shape 111"/>
          <p:cNvPicPr preferRelativeResize="0"/>
          <p:nvPr/>
        </p:nvPicPr>
        <p:blipFill rotWithShape="1">
          <a:blip r:embed="rId3">
            <a:alphaModFix/>
          </a:blip>
          <a:srcRect/>
          <a:stretch/>
        </p:blipFill>
        <p:spPr>
          <a:xfrm>
            <a:off x="746568" y="2090088"/>
            <a:ext cx="7410348" cy="3131005"/>
          </a:xfrm>
          <a:prstGeom prst="rect">
            <a:avLst/>
          </a:prstGeom>
          <a:noFill/>
          <a:ln>
            <a:noFill/>
          </a:ln>
        </p:spPr>
      </p:pic>
      <p:sp>
        <p:nvSpPr>
          <p:cNvPr id="112" name="Shape 112"/>
          <p:cNvSpPr txBox="1"/>
          <p:nvPr/>
        </p:nvSpPr>
        <p:spPr>
          <a:xfrm>
            <a:off x="975168" y="5380944"/>
            <a:ext cx="3505200"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2000">
                <a:solidFill>
                  <a:schemeClr val="dk1"/>
                </a:solidFill>
                <a:latin typeface="Times New Roman"/>
                <a:ea typeface="Times New Roman"/>
                <a:cs typeface="Times New Roman"/>
                <a:sym typeface="Times New Roman"/>
              </a:rPr>
              <a:t>60 mA</a:t>
            </a:r>
            <a:endParaRPr/>
          </a:p>
        </p:txBody>
      </p:sp>
      <p:sp>
        <p:nvSpPr>
          <p:cNvPr id="113" name="Shape 113"/>
          <p:cNvSpPr txBox="1"/>
          <p:nvPr/>
        </p:nvSpPr>
        <p:spPr>
          <a:xfrm>
            <a:off x="4648200" y="5418223"/>
            <a:ext cx="3429000"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CA" sz="2000">
                <a:solidFill>
                  <a:schemeClr val="dk1"/>
                </a:solidFill>
                <a:latin typeface="Times New Roman"/>
                <a:ea typeface="Times New Roman"/>
                <a:cs typeface="Times New Roman"/>
                <a:sym typeface="Times New Roman"/>
              </a:rPr>
              <a:t>440 mA</a:t>
            </a:r>
            <a:endParaRPr/>
          </a:p>
        </p:txBody>
      </p:sp>
      <p:sp>
        <p:nvSpPr>
          <p:cNvPr id="114" name="Shape 114"/>
          <p:cNvSpPr/>
          <p:nvPr/>
        </p:nvSpPr>
        <p:spPr>
          <a:xfrm>
            <a:off x="3446793" y="5790602"/>
            <a:ext cx="2402813" cy="27699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CA" sz="1200">
                <a:solidFill>
                  <a:schemeClr val="dk1"/>
                </a:solidFill>
                <a:latin typeface="Times New Roman"/>
                <a:ea typeface="Times New Roman"/>
                <a:cs typeface="Times New Roman"/>
                <a:sym typeface="Times New Roman"/>
              </a:rPr>
              <a:t>Computed tomography artifacts [2]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Shape 744"/>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50</a:t>
            </a:fld>
            <a:endParaRPr sz="1400">
              <a:solidFill>
                <a:schemeClr val="dk1"/>
              </a:solidFill>
              <a:latin typeface="Times New Roman"/>
              <a:ea typeface="Times New Roman"/>
              <a:cs typeface="Times New Roman"/>
              <a:sym typeface="Times New Roman"/>
            </a:endParaRPr>
          </a:p>
        </p:txBody>
      </p:sp>
      <p:sp>
        <p:nvSpPr>
          <p:cNvPr id="745" name="Shape 745"/>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746" name="Shape 746"/>
          <p:cNvSpPr txBox="1">
            <a:spLocks noGrp="1"/>
          </p:cNvSpPr>
          <p:nvPr>
            <p:ph type="body" idx="1"/>
          </p:nvPr>
        </p:nvSpPr>
        <p:spPr>
          <a:xfrm>
            <a:off x="365568" y="1472184"/>
            <a:ext cx="8444818" cy="4212639"/>
          </a:xfrm>
          <a:prstGeom prst="rect">
            <a:avLst/>
          </a:prstGeom>
          <a:noFill/>
          <a:ln>
            <a:noFill/>
          </a:ln>
        </p:spPr>
        <p:txBody>
          <a:bodyPr spcFirstLastPara="1" wrap="square" lIns="91425" tIns="45700" rIns="91425" bIns="45700" anchor="t" anchorCtr="0">
            <a:noAutofit/>
          </a:bodyPr>
          <a:lstStyle/>
          <a:p>
            <a:pPr marL="230400" marR="0" lvl="0" indent="-230400" algn="l" rtl="0">
              <a:lnSpc>
                <a:spcPct val="150000"/>
              </a:lnSpc>
              <a:spcBef>
                <a:spcPts val="0"/>
              </a:spcBef>
              <a:spcAft>
                <a:spcPts val="0"/>
              </a:spcAft>
              <a:buClr>
                <a:srgbClr val="5FA534"/>
              </a:buClr>
              <a:buSzPts val="1800"/>
              <a:buFont typeface="Noto Sans Symbols"/>
              <a:buChar char="➢"/>
            </a:pPr>
            <a:r>
              <a:rPr lang="en-CA" sz="1800" b="0" i="0" u="none" strike="noStrike" cap="none">
                <a:solidFill>
                  <a:schemeClr val="dk1"/>
                </a:solidFill>
                <a:latin typeface="Times New Roman"/>
                <a:ea typeface="Times New Roman"/>
                <a:cs typeface="Times New Roman"/>
                <a:sym typeface="Times New Roman"/>
              </a:rPr>
              <a:t>S. Badretale, F. Shaker, J. Alirezaie, P. Babyn, “Fully Convolutional Architecture for Low-Dose CT Image Noise Reduction”, Accepted and Presented in International Conference on Artificial Intelligence Applications and Technologies, 2017, USA.</a:t>
            </a:r>
            <a:endParaRPr/>
          </a:p>
          <a:p>
            <a:pPr marL="0" marR="0" lvl="0" indent="0" algn="l" rtl="0">
              <a:lnSpc>
                <a:spcPct val="150000"/>
              </a:lnSpc>
              <a:spcBef>
                <a:spcPts val="1000"/>
              </a:spcBef>
              <a:spcAft>
                <a:spcPts val="0"/>
              </a:spcAft>
              <a:buClr>
                <a:srgbClr val="5FA534"/>
              </a:buClr>
              <a:buFont typeface="Arial"/>
              <a:buNone/>
            </a:pPr>
            <a:endParaRPr sz="1800" b="0" i="0" u="none" strike="noStrike" cap="none">
              <a:solidFill>
                <a:schemeClr val="dk1"/>
              </a:solidFill>
              <a:latin typeface="Times New Roman"/>
              <a:ea typeface="Times New Roman"/>
              <a:cs typeface="Times New Roman"/>
              <a:sym typeface="Times New Roman"/>
            </a:endParaRPr>
          </a:p>
          <a:p>
            <a:pPr marL="230400" marR="0" lvl="0" indent="-230400" algn="l" rtl="0">
              <a:lnSpc>
                <a:spcPct val="150000"/>
              </a:lnSpc>
              <a:spcBef>
                <a:spcPts val="1000"/>
              </a:spcBef>
              <a:spcAft>
                <a:spcPts val="0"/>
              </a:spcAft>
              <a:buClr>
                <a:srgbClr val="5FA534"/>
              </a:buClr>
              <a:buSzPts val="1800"/>
              <a:buFont typeface="Noto Sans Symbols"/>
              <a:buChar char="➢"/>
            </a:pPr>
            <a:r>
              <a:rPr lang="en-CA" sz="1800" b="0" i="0" u="none" strike="noStrike" cap="none">
                <a:solidFill>
                  <a:schemeClr val="dk1"/>
                </a:solidFill>
                <a:latin typeface="Times New Roman"/>
                <a:ea typeface="Times New Roman"/>
                <a:cs typeface="Times New Roman"/>
                <a:sym typeface="Times New Roman"/>
              </a:rPr>
              <a:t>S. Badretale, F. Shaker, J. Alirezaie, P. Babyn, “Deep Convolutional approach for Low-Dose CT Image Noise Reduction”, Submitted to the ICBME 2017.</a:t>
            </a:r>
            <a:endParaRPr/>
          </a:p>
        </p:txBody>
      </p:sp>
      <p:sp>
        <p:nvSpPr>
          <p:cNvPr id="747" name="Shape 747"/>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110833"/>
              </a:lnSpc>
              <a:spcBef>
                <a:spcPts val="0"/>
              </a:spcBef>
              <a:spcAft>
                <a:spcPts val="0"/>
              </a:spcAft>
              <a:buClr>
                <a:schemeClr val="dk2"/>
              </a:buClr>
              <a:buFont typeface="Arial"/>
              <a:buNone/>
            </a:pPr>
            <a:r>
              <a:rPr lang="en-CA" sz="2400" b="1" i="0" u="none" strike="noStrike" cap="none">
                <a:solidFill>
                  <a:schemeClr val="dk2"/>
                </a:solidFill>
                <a:latin typeface="Arial"/>
                <a:ea typeface="Arial"/>
                <a:cs typeface="Arial"/>
                <a:sym typeface="Arial"/>
              </a:rPr>
              <a:t>Publications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dt" idx="10"/>
          </p:nvPr>
        </p:nvSpPr>
        <p:spPr>
          <a:xfrm>
            <a:off x="6637969" y="6221862"/>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rgbClr val="000000"/>
                </a:solidFill>
                <a:latin typeface="Times New Roman"/>
                <a:ea typeface="Times New Roman"/>
                <a:cs typeface="Times New Roman"/>
                <a:sym typeface="Times New Roman"/>
              </a:rPr>
              <a:t>September-10-17</a:t>
            </a:r>
            <a:endParaRPr sz="1400">
              <a:solidFill>
                <a:srgbClr val="000000"/>
              </a:solidFill>
              <a:latin typeface="Times New Roman"/>
              <a:ea typeface="Times New Roman"/>
              <a:cs typeface="Times New Roman"/>
              <a:sym typeface="Times New Roman"/>
            </a:endParaRPr>
          </a:p>
        </p:txBody>
      </p:sp>
      <p:sp>
        <p:nvSpPr>
          <p:cNvPr id="753" name="Shape 753"/>
          <p:cNvSpPr txBox="1">
            <a:spLocks noGrp="1"/>
          </p:cNvSpPr>
          <p:nvPr>
            <p:ph type="ctrTitle"/>
          </p:nvPr>
        </p:nvSpPr>
        <p:spPr>
          <a:xfrm>
            <a:off x="473264" y="404484"/>
            <a:ext cx="7866403" cy="4709383"/>
          </a:xfrm>
          <a:prstGeom prst="rect">
            <a:avLst/>
          </a:prstGeom>
          <a:noFill/>
          <a:ln>
            <a:noFill/>
          </a:ln>
        </p:spPr>
        <p:txBody>
          <a:bodyPr spcFirstLastPara="1" wrap="square" lIns="91425" tIns="45700" rIns="91425" bIns="45700" anchor="ctr" anchorCtr="0">
            <a:noAutofit/>
          </a:bodyPr>
          <a:lstStyle/>
          <a:p>
            <a:pPr marL="0" marR="0" lvl="0" indent="0" algn="ctr" rtl="0">
              <a:lnSpc>
                <a:spcPct val="106250"/>
              </a:lnSpc>
              <a:spcBef>
                <a:spcPts val="0"/>
              </a:spcBef>
              <a:spcAft>
                <a:spcPts val="0"/>
              </a:spcAft>
              <a:buClr>
                <a:schemeClr val="dk1"/>
              </a:buClr>
              <a:buFont typeface="Times New Roman"/>
              <a:buNone/>
            </a:pPr>
            <a:r>
              <a:rPr lang="en-CA" sz="4800" b="1" i="0" u="none" strike="noStrike" cap="none">
                <a:solidFill>
                  <a:schemeClr val="dk1"/>
                </a:solidFill>
                <a:latin typeface="Times New Roman"/>
                <a:ea typeface="Times New Roman"/>
                <a:cs typeface="Times New Roman"/>
                <a:sym typeface="Times New Roman"/>
              </a:rPr>
              <a:t>Questions</a:t>
            </a:r>
            <a:r>
              <a:rPr lang="en-CA" sz="4800" b="1" i="0" u="none" strike="noStrike" cap="none">
                <a:solidFill>
                  <a:schemeClr val="dk1"/>
                </a:solidFill>
                <a:latin typeface="Arial"/>
                <a:ea typeface="Arial"/>
                <a:cs typeface="Arial"/>
                <a:sym typeface="Arial"/>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Related Works</a:t>
            </a:r>
            <a:br>
              <a:rPr lang="en-CA" sz="2800" b="1" i="0" u="none" strike="noStrike" cap="none">
                <a:solidFill>
                  <a:srgbClr val="000000"/>
                </a:solidFill>
                <a:latin typeface="Arial"/>
                <a:ea typeface="Arial"/>
                <a:cs typeface="Arial"/>
                <a:sym typeface="Arial"/>
              </a:rPr>
            </a:br>
            <a:endParaRPr sz="2800" b="1" i="0" u="none" strike="noStrike" cap="none">
              <a:solidFill>
                <a:schemeClr val="dk2"/>
              </a:solidFill>
              <a:latin typeface="Arial"/>
              <a:ea typeface="Arial"/>
              <a:cs typeface="Arial"/>
              <a:sym typeface="Arial"/>
            </a:endParaRPr>
          </a:p>
        </p:txBody>
      </p:sp>
      <p:sp>
        <p:nvSpPr>
          <p:cNvPr id="121" name="Shape 121"/>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122" name="Shape 122"/>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6</a:t>
            </a:fld>
            <a:endParaRPr sz="1400">
              <a:solidFill>
                <a:schemeClr val="dk1"/>
              </a:solidFill>
              <a:latin typeface="Times New Roman"/>
              <a:ea typeface="Times New Roman"/>
              <a:cs typeface="Times New Roman"/>
              <a:sym typeface="Times New Roman"/>
            </a:endParaRPr>
          </a:p>
        </p:txBody>
      </p:sp>
      <p:grpSp>
        <p:nvGrpSpPr>
          <p:cNvPr id="123" name="Shape 123"/>
          <p:cNvGrpSpPr/>
          <p:nvPr/>
        </p:nvGrpSpPr>
        <p:grpSpPr>
          <a:xfrm>
            <a:off x="148207" y="930209"/>
            <a:ext cx="8855114" cy="4975350"/>
            <a:chOff x="0" y="2870"/>
            <a:chExt cx="8855114" cy="4975350"/>
          </a:xfrm>
        </p:grpSpPr>
        <p:sp>
          <p:nvSpPr>
            <p:cNvPr id="124" name="Shape 124"/>
            <p:cNvSpPr/>
            <p:nvPr/>
          </p:nvSpPr>
          <p:spPr>
            <a:xfrm rot="5400000">
              <a:off x="-394356" y="397227"/>
              <a:ext cx="2629042" cy="1840329"/>
            </a:xfrm>
            <a:prstGeom prst="chevron">
              <a:avLst>
                <a:gd name="adj" fmla="val 50000"/>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txBox="1"/>
            <p:nvPr/>
          </p:nvSpPr>
          <p:spPr>
            <a:xfrm>
              <a:off x="1" y="923036"/>
              <a:ext cx="1840329" cy="788713"/>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Font typeface="Times New Roman"/>
                <a:buNone/>
              </a:pPr>
              <a:r>
                <a:rPr lang="en-CA" sz="2800">
                  <a:solidFill>
                    <a:schemeClr val="lt1"/>
                  </a:solidFill>
                  <a:latin typeface="Times New Roman"/>
                  <a:ea typeface="Times New Roman"/>
                  <a:cs typeface="Times New Roman"/>
                  <a:sym typeface="Times New Roman"/>
                </a:rPr>
                <a:t>Literature Review</a:t>
              </a:r>
              <a:endParaRPr/>
            </a:p>
          </p:txBody>
        </p:sp>
        <p:sp>
          <p:nvSpPr>
            <p:cNvPr id="126" name="Shape 126"/>
            <p:cNvSpPr/>
            <p:nvPr/>
          </p:nvSpPr>
          <p:spPr>
            <a:xfrm rot="5400000">
              <a:off x="4493283" y="-2650083"/>
              <a:ext cx="1708877" cy="7014785"/>
            </a:xfrm>
            <a:prstGeom prst="round2SameRect">
              <a:avLst>
                <a:gd name="adj1" fmla="val 16667"/>
                <a:gd name="adj2" fmla="val 0"/>
              </a:avLst>
            </a:prstGeom>
            <a:solidFill>
              <a:schemeClr val="lt2">
                <a:alpha val="89803"/>
              </a:schemeClr>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txBox="1"/>
            <p:nvPr/>
          </p:nvSpPr>
          <p:spPr>
            <a:xfrm>
              <a:off x="1840329" y="86291"/>
              <a:ext cx="6931365" cy="1542037"/>
            </a:xfrm>
            <a:prstGeom prst="rect">
              <a:avLst/>
            </a:prstGeom>
            <a:noFill/>
            <a:ln>
              <a:noFill/>
            </a:ln>
          </p:spPr>
          <p:txBody>
            <a:bodyPr spcFirstLastPara="1" wrap="square" lIns="142225" tIns="12700" rIns="12700" bIns="12700" anchor="ctr" anchorCtr="0">
              <a:noAutofit/>
            </a:bodyPr>
            <a:lstStyle/>
            <a:p>
              <a:pPr marL="228600" marR="0" lvl="1" indent="-228600" algn="l" rtl="0">
                <a:lnSpc>
                  <a:spcPct val="100000"/>
                </a:lnSpc>
                <a:spcBef>
                  <a:spcPts val="0"/>
                </a:spcBef>
                <a:spcAft>
                  <a:spcPts val="0"/>
                </a:spcAft>
                <a:buClr>
                  <a:schemeClr val="dk1"/>
                </a:buClr>
                <a:buSzPts val="2000"/>
                <a:buFont typeface="Noto Sans Symbols"/>
                <a:buChar char="➢"/>
              </a:pPr>
              <a:r>
                <a:rPr lang="en-CA" sz="2000" b="0" i="0" u="none" strike="noStrike" cap="none">
                  <a:solidFill>
                    <a:schemeClr val="dk1"/>
                  </a:solidFill>
                  <a:latin typeface="Times New Roman"/>
                  <a:ea typeface="Times New Roman"/>
                  <a:cs typeface="Times New Roman"/>
                  <a:sym typeface="Times New Roman"/>
                </a:rPr>
                <a:t>Denoising applied to sinogram (projection data) </a:t>
              </a:r>
              <a:r>
                <a:rPr lang="en-CA" sz="1500" b="0" i="0" u="none" strike="noStrike" cap="none">
                  <a:solidFill>
                    <a:schemeClr val="dk1"/>
                  </a:solidFill>
                  <a:latin typeface="Times New Roman"/>
                  <a:ea typeface="Times New Roman"/>
                  <a:cs typeface="Times New Roman"/>
                  <a:sym typeface="Times New Roman"/>
                </a:rPr>
                <a:t>[3]</a:t>
              </a:r>
              <a:endParaRPr/>
            </a:p>
            <a:p>
              <a:pPr marL="228600" marR="0" lvl="2" indent="-114300" algn="l" rtl="0">
                <a:lnSpc>
                  <a:spcPct val="100000"/>
                </a:lnSpc>
                <a:spcBef>
                  <a:spcPts val="300"/>
                </a:spcBef>
                <a:spcAft>
                  <a:spcPts val="0"/>
                </a:spcAft>
                <a:buClr>
                  <a:schemeClr val="dk1"/>
                </a:buClr>
                <a:buSzPts val="1500"/>
                <a:buFont typeface="Noto Sans Symbols"/>
                <a:buChar char="➢"/>
              </a:pPr>
              <a:r>
                <a:rPr lang="en-CA" sz="1500" b="0" i="0" u="none" strike="noStrike" cap="none">
                  <a:solidFill>
                    <a:schemeClr val="dk1"/>
                  </a:solidFill>
                  <a:latin typeface="Times New Roman"/>
                  <a:ea typeface="Times New Roman"/>
                  <a:cs typeface="Times New Roman"/>
                  <a:sym typeface="Times New Roman"/>
                </a:rPr>
                <a:t> Effective, but </a:t>
              </a:r>
              <a:r>
                <a:rPr lang="en-CA" sz="1500" b="0" i="0" u="none" strike="noStrike" cap="none">
                  <a:solidFill>
                    <a:srgbClr val="000000"/>
                  </a:solidFill>
                  <a:latin typeface="Times New Roman"/>
                  <a:ea typeface="Times New Roman"/>
                  <a:cs typeface="Times New Roman"/>
                  <a:sym typeface="Times New Roman"/>
                </a:rPr>
                <a:t>Not readily available and accessible. </a:t>
              </a:r>
              <a:endParaRPr sz="1500" b="0" i="0" u="none" strike="noStrike" cap="none">
                <a:solidFill>
                  <a:schemeClr val="dk1"/>
                </a:solidFill>
                <a:latin typeface="Times New Roman"/>
                <a:ea typeface="Times New Roman"/>
                <a:cs typeface="Times New Roman"/>
                <a:sym typeface="Times New Roman"/>
              </a:endParaRPr>
            </a:p>
            <a:p>
              <a:pPr marL="228600" marR="0" lvl="1" indent="-228600" algn="l" rtl="0">
                <a:lnSpc>
                  <a:spcPct val="100000"/>
                </a:lnSpc>
                <a:spcBef>
                  <a:spcPts val="225"/>
                </a:spcBef>
                <a:spcAft>
                  <a:spcPts val="0"/>
                </a:spcAft>
                <a:buClr>
                  <a:schemeClr val="dk1"/>
                </a:buClr>
                <a:buSzPts val="2000"/>
                <a:buFont typeface="Noto Sans Symbols"/>
                <a:buChar char="➢"/>
              </a:pPr>
              <a:r>
                <a:rPr lang="en-CA" sz="2000" b="0" i="0" u="none" strike="noStrike" cap="none">
                  <a:solidFill>
                    <a:schemeClr val="dk1"/>
                  </a:solidFill>
                  <a:latin typeface="Times New Roman"/>
                  <a:ea typeface="Times New Roman"/>
                  <a:cs typeface="Times New Roman"/>
                  <a:sym typeface="Times New Roman"/>
                </a:rPr>
                <a:t>Denoising applied to the reconstructed image. </a:t>
              </a:r>
              <a:endParaRPr sz="2000" b="0" i="0" u="none" strike="noStrike" cap="none">
                <a:solidFill>
                  <a:schemeClr val="dk1"/>
                </a:solidFill>
                <a:latin typeface="Times New Roman"/>
                <a:ea typeface="Times New Roman"/>
                <a:cs typeface="Times New Roman"/>
                <a:sym typeface="Times New Roman"/>
              </a:endParaRPr>
            </a:p>
            <a:p>
              <a:pPr marL="228600" marR="0" lvl="2" indent="-114300" algn="l" rtl="0">
                <a:lnSpc>
                  <a:spcPct val="100000"/>
                </a:lnSpc>
                <a:spcBef>
                  <a:spcPts val="300"/>
                </a:spcBef>
                <a:spcAft>
                  <a:spcPts val="0"/>
                </a:spcAft>
                <a:buClr>
                  <a:srgbClr val="000000"/>
                </a:buClr>
                <a:buSzPts val="1500"/>
                <a:buFont typeface="Noto Sans Symbols"/>
                <a:buChar char="➢"/>
              </a:pPr>
              <a:r>
                <a:rPr lang="en-CA" sz="1500" b="0" i="0" u="none" strike="noStrike" cap="none">
                  <a:solidFill>
                    <a:srgbClr val="000000"/>
                  </a:solidFill>
                  <a:latin typeface="Times New Roman"/>
                  <a:ea typeface="Times New Roman"/>
                  <a:cs typeface="Times New Roman"/>
                  <a:sym typeface="Times New Roman"/>
                </a:rPr>
                <a:t>Wavelet [4]</a:t>
              </a:r>
              <a:endParaRPr sz="1500" b="0" i="0" u="none" strike="noStrike" cap="none">
                <a:solidFill>
                  <a:schemeClr val="dk1"/>
                </a:solidFill>
                <a:latin typeface="Times New Roman"/>
                <a:ea typeface="Times New Roman"/>
                <a:cs typeface="Times New Roman"/>
                <a:sym typeface="Times New Roman"/>
              </a:endParaRPr>
            </a:p>
            <a:p>
              <a:pPr marL="228600" marR="0" lvl="2" indent="-114300" algn="l" rtl="0">
                <a:lnSpc>
                  <a:spcPct val="100000"/>
                </a:lnSpc>
                <a:spcBef>
                  <a:spcPts val="225"/>
                </a:spcBef>
                <a:spcAft>
                  <a:spcPts val="0"/>
                </a:spcAft>
                <a:buClr>
                  <a:srgbClr val="000000"/>
                </a:buClr>
                <a:buSzPts val="1500"/>
                <a:buFont typeface="Noto Sans Symbols"/>
                <a:buChar char="➢"/>
              </a:pPr>
              <a:r>
                <a:rPr lang="en-CA" sz="1500" b="0" i="0" u="none" strike="noStrike" cap="none">
                  <a:solidFill>
                    <a:srgbClr val="000000"/>
                  </a:solidFill>
                  <a:latin typeface="Times New Roman"/>
                  <a:ea typeface="Times New Roman"/>
                  <a:cs typeface="Times New Roman"/>
                  <a:sym typeface="Times New Roman"/>
                </a:rPr>
                <a:t>Total Variation [5]</a:t>
              </a:r>
              <a:endParaRPr sz="1500" b="0" i="0" u="none" strike="noStrike" cap="none">
                <a:solidFill>
                  <a:schemeClr val="dk1"/>
                </a:solidFill>
                <a:latin typeface="Times New Roman"/>
                <a:ea typeface="Times New Roman"/>
                <a:cs typeface="Times New Roman"/>
                <a:sym typeface="Times New Roman"/>
              </a:endParaRPr>
            </a:p>
            <a:p>
              <a:pPr marL="228600" marR="0" lvl="2" indent="-114300" algn="l" rtl="0">
                <a:lnSpc>
                  <a:spcPct val="100000"/>
                </a:lnSpc>
                <a:spcBef>
                  <a:spcPts val="225"/>
                </a:spcBef>
                <a:spcAft>
                  <a:spcPts val="0"/>
                </a:spcAft>
                <a:buClr>
                  <a:srgbClr val="000000"/>
                </a:buClr>
                <a:buSzPts val="1500"/>
                <a:buFont typeface="Noto Sans Symbols"/>
                <a:buChar char="➢"/>
              </a:pPr>
              <a:r>
                <a:rPr lang="en-CA" sz="1500" b="0" i="0" u="none" strike="noStrike" cap="none">
                  <a:solidFill>
                    <a:srgbClr val="000000"/>
                  </a:solidFill>
                  <a:latin typeface="Times New Roman"/>
                  <a:ea typeface="Times New Roman"/>
                  <a:cs typeface="Times New Roman"/>
                  <a:sym typeface="Times New Roman"/>
                </a:rPr>
                <a:t>Dictionary Learning and Sparse Representation [6,7]</a:t>
              </a:r>
              <a:endParaRPr sz="1500" b="0" i="0" u="none" strike="noStrike" cap="none">
                <a:solidFill>
                  <a:schemeClr val="dk1"/>
                </a:solidFill>
                <a:latin typeface="Times New Roman"/>
                <a:ea typeface="Times New Roman"/>
                <a:cs typeface="Times New Roman"/>
                <a:sym typeface="Times New Roman"/>
              </a:endParaRPr>
            </a:p>
          </p:txBody>
        </p:sp>
        <p:sp>
          <p:nvSpPr>
            <p:cNvPr id="128" name="Shape 128"/>
            <p:cNvSpPr/>
            <p:nvPr/>
          </p:nvSpPr>
          <p:spPr>
            <a:xfrm rot="5400000">
              <a:off x="-394356" y="2743535"/>
              <a:ext cx="2629042" cy="1840329"/>
            </a:xfrm>
            <a:prstGeom prst="chevron">
              <a:avLst>
                <a:gd name="adj" fmla="val 50000"/>
              </a:avLst>
            </a:prstGeom>
            <a:solidFill>
              <a:schemeClr val="dk2"/>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 name="Shape 129"/>
            <p:cNvSpPr txBox="1"/>
            <p:nvPr/>
          </p:nvSpPr>
          <p:spPr>
            <a:xfrm>
              <a:off x="1" y="3269344"/>
              <a:ext cx="1840329" cy="788713"/>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Font typeface="Times New Roman"/>
                <a:buNone/>
              </a:pPr>
              <a:r>
                <a:rPr lang="en-CA" sz="2800">
                  <a:solidFill>
                    <a:schemeClr val="lt1"/>
                  </a:solidFill>
                  <a:latin typeface="Times New Roman"/>
                  <a:ea typeface="Times New Roman"/>
                  <a:cs typeface="Times New Roman"/>
                  <a:sym typeface="Times New Roman"/>
                </a:rPr>
                <a:t>Deep learning</a:t>
              </a:r>
              <a:endParaRPr/>
            </a:p>
          </p:txBody>
        </p:sp>
        <p:sp>
          <p:nvSpPr>
            <p:cNvPr id="130" name="Shape 130"/>
            <p:cNvSpPr/>
            <p:nvPr/>
          </p:nvSpPr>
          <p:spPr>
            <a:xfrm rot="5400000">
              <a:off x="4493283" y="-303775"/>
              <a:ext cx="1708877" cy="7014785"/>
            </a:xfrm>
            <a:prstGeom prst="round2SameRect">
              <a:avLst>
                <a:gd name="adj1" fmla="val 16667"/>
                <a:gd name="adj2" fmla="val 0"/>
              </a:avLst>
            </a:prstGeom>
            <a:solidFill>
              <a:schemeClr val="lt2">
                <a:alpha val="89803"/>
              </a:schemeClr>
            </a:solidFill>
            <a:ln w="254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txBox="1"/>
            <p:nvPr/>
          </p:nvSpPr>
          <p:spPr>
            <a:xfrm>
              <a:off x="1840329" y="2432599"/>
              <a:ext cx="6931365" cy="1542037"/>
            </a:xfrm>
            <a:prstGeom prst="rect">
              <a:avLst/>
            </a:prstGeom>
            <a:noFill/>
            <a:ln>
              <a:noFill/>
            </a:ln>
          </p:spPr>
          <p:txBody>
            <a:bodyPr spcFirstLastPara="1" wrap="square" lIns="142225" tIns="12700" rIns="12700" bIns="12700" anchor="ctr" anchorCtr="0">
              <a:noAutofit/>
            </a:bodyPr>
            <a:lstStyle/>
            <a:p>
              <a:pPr marL="228600" marR="0" lvl="1" indent="-228600" algn="l" rtl="0">
                <a:lnSpc>
                  <a:spcPct val="90000"/>
                </a:lnSpc>
                <a:spcBef>
                  <a:spcPts val="0"/>
                </a:spcBef>
                <a:spcAft>
                  <a:spcPts val="0"/>
                </a:spcAft>
                <a:buClr>
                  <a:srgbClr val="000000"/>
                </a:buClr>
                <a:buSzPts val="2000"/>
                <a:buFont typeface="Noto Sans Symbols"/>
                <a:buChar char="➢"/>
              </a:pPr>
              <a:r>
                <a:rPr lang="en-CA" sz="2000" b="0" i="0" u="none" strike="noStrike" cap="none">
                  <a:solidFill>
                    <a:srgbClr val="000000"/>
                  </a:solidFill>
                  <a:latin typeface="Times New Roman"/>
                  <a:ea typeface="Times New Roman"/>
                  <a:cs typeface="Times New Roman"/>
                  <a:sym typeface="Times New Roman"/>
                </a:rPr>
                <a:t>Wikipedia: Machine learning […] gives “computers the ability to learn without being explicitly programmed.”</a:t>
              </a:r>
              <a:endParaRPr sz="2000" b="0" i="0" u="none" strike="noStrike" cap="none">
                <a:solidFill>
                  <a:schemeClr val="dk1"/>
                </a:solidFill>
                <a:latin typeface="Times New Roman"/>
                <a:ea typeface="Times New Roman"/>
                <a:cs typeface="Times New Roman"/>
                <a:sym typeface="Times New Roman"/>
              </a:endParaRPr>
            </a:p>
            <a:p>
              <a:pPr marL="228600" marR="0" lvl="1" indent="-228600" algn="l" rtl="0">
                <a:lnSpc>
                  <a:spcPct val="90000"/>
                </a:lnSpc>
                <a:spcBef>
                  <a:spcPts val="600"/>
                </a:spcBef>
                <a:spcAft>
                  <a:spcPts val="0"/>
                </a:spcAft>
                <a:buClr>
                  <a:srgbClr val="000000"/>
                </a:buClr>
                <a:buSzPts val="2000"/>
                <a:buFont typeface="Noto Sans Symbols"/>
                <a:buChar char="➢"/>
              </a:pPr>
              <a:r>
                <a:rPr lang="en-CA" sz="2000" b="0" i="0" u="none" strike="noStrike" cap="none">
                  <a:solidFill>
                    <a:srgbClr val="000000"/>
                  </a:solidFill>
                  <a:latin typeface="Times New Roman"/>
                  <a:ea typeface="Times New Roman"/>
                  <a:cs typeface="Times New Roman"/>
                  <a:sym typeface="Times New Roman"/>
                </a:rPr>
                <a:t>Ingredients: smart algorithms, lots of examples (data), lots of computational power.</a:t>
              </a:r>
              <a:endParaRPr sz="2000" b="0" i="0" u="none" strike="noStrike" cap="none">
                <a:solidFill>
                  <a:schemeClr val="dk1"/>
                </a:solidFill>
                <a:latin typeface="Times New Roman"/>
                <a:ea typeface="Times New Roman"/>
                <a:cs typeface="Times New Roman"/>
                <a:sym typeface="Times New Roman"/>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65568" y="392415"/>
            <a:ext cx="8444818" cy="567705"/>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CNN in Medical applications</a:t>
            </a:r>
            <a:br>
              <a:rPr lang="en-CA" sz="2800" b="1" i="0" u="none" strike="noStrike" cap="none">
                <a:solidFill>
                  <a:srgbClr val="000000"/>
                </a:solidFill>
                <a:latin typeface="Arial"/>
                <a:ea typeface="Arial"/>
                <a:cs typeface="Arial"/>
                <a:sym typeface="Arial"/>
              </a:rPr>
            </a:br>
            <a:endParaRPr sz="2800" b="1" i="0" u="none" strike="noStrike" cap="none">
              <a:solidFill>
                <a:schemeClr val="dk2"/>
              </a:solidFill>
              <a:latin typeface="Arial"/>
              <a:ea typeface="Arial"/>
              <a:cs typeface="Arial"/>
              <a:sym typeface="Arial"/>
            </a:endParaRPr>
          </a:p>
        </p:txBody>
      </p:sp>
      <p:sp>
        <p:nvSpPr>
          <p:cNvPr id="138" name="Shape 138"/>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139" name="Shape 139"/>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7</a:t>
            </a:fld>
            <a:endParaRPr sz="1400">
              <a:solidFill>
                <a:schemeClr val="dk1"/>
              </a:solidFill>
              <a:latin typeface="Times New Roman"/>
              <a:ea typeface="Times New Roman"/>
              <a:cs typeface="Times New Roman"/>
              <a:sym typeface="Times New Roman"/>
            </a:endParaRPr>
          </a:p>
        </p:txBody>
      </p:sp>
      <p:sp>
        <p:nvSpPr>
          <p:cNvPr id="140" name="Shape 140"/>
          <p:cNvSpPr txBox="1">
            <a:spLocks noGrp="1"/>
          </p:cNvSpPr>
          <p:nvPr>
            <p:ph type="body" idx="1"/>
          </p:nvPr>
        </p:nvSpPr>
        <p:spPr>
          <a:xfrm>
            <a:off x="231369" y="960120"/>
            <a:ext cx="8571847" cy="4791455"/>
          </a:xfrm>
          <a:prstGeom prst="rect">
            <a:avLst/>
          </a:prstGeom>
          <a:noFill/>
          <a:ln>
            <a:noFill/>
          </a:ln>
        </p:spPr>
        <p:txBody>
          <a:bodyPr spcFirstLastPara="1" wrap="square" lIns="91425" tIns="45700" rIns="91425" bIns="45700" anchor="t" anchorCtr="0">
            <a:noAutofit/>
          </a:bodyPr>
          <a:lstStyle/>
          <a:p>
            <a:pPr marL="230400" marR="0" lvl="0" indent="-230400" algn="l" rtl="0">
              <a:lnSpc>
                <a:spcPct val="200000"/>
              </a:lnSpc>
              <a:spcBef>
                <a:spcPts val="0"/>
              </a:spcBef>
              <a:spcAft>
                <a:spcPts val="0"/>
              </a:spcAft>
              <a:buClr>
                <a:srgbClr val="C0C0C0"/>
              </a:buClr>
              <a:buSzPts val="1600"/>
              <a:buFont typeface="Noto Sans Symbols"/>
              <a:buChar char="▪"/>
            </a:pPr>
            <a:r>
              <a:rPr lang="en-CA" sz="1600" b="0" i="0" u="none" strike="noStrike" cap="none">
                <a:solidFill>
                  <a:srgbClr val="C0C0C0"/>
                </a:solidFill>
                <a:latin typeface="Times New Roman"/>
                <a:ea typeface="Times New Roman"/>
                <a:cs typeface="Times New Roman"/>
                <a:sym typeface="Times New Roman"/>
              </a:rPr>
              <a:t>DICOM images </a:t>
            </a:r>
            <a:endParaRPr/>
          </a:p>
          <a:p>
            <a:pPr marL="457200" marR="0" lvl="1" indent="-241300" algn="l" rtl="0">
              <a:lnSpc>
                <a:spcPct val="200000"/>
              </a:lnSpc>
              <a:spcBef>
                <a:spcPts val="0"/>
              </a:spcBef>
              <a:spcAft>
                <a:spcPts val="0"/>
              </a:spcAft>
              <a:buClr>
                <a:srgbClr val="C0C0C0"/>
              </a:buClr>
              <a:buSzPts val="1400"/>
              <a:buFont typeface="Noto Sans Symbols"/>
              <a:buChar char="▪"/>
            </a:pPr>
            <a:r>
              <a:rPr lang="en-CA" sz="1400" b="0" i="0" u="none" strike="noStrike" cap="none">
                <a:solidFill>
                  <a:srgbClr val="C0C0C0"/>
                </a:solidFill>
                <a:latin typeface="Times New Roman"/>
                <a:ea typeface="Times New Roman"/>
                <a:cs typeface="Times New Roman"/>
                <a:sym typeface="Times New Roman"/>
              </a:rPr>
              <a:t>16-bits images</a:t>
            </a:r>
            <a:endParaRPr/>
          </a:p>
          <a:p>
            <a:pPr marL="457200" marR="0" lvl="1" indent="-241300" algn="l" rtl="0">
              <a:lnSpc>
                <a:spcPct val="200000"/>
              </a:lnSpc>
              <a:spcBef>
                <a:spcPts val="0"/>
              </a:spcBef>
              <a:spcAft>
                <a:spcPts val="0"/>
              </a:spcAft>
              <a:buClr>
                <a:srgbClr val="C0C0C0"/>
              </a:buClr>
              <a:buSzPts val="1400"/>
              <a:buFont typeface="Noto Sans Symbols"/>
              <a:buChar char="▪"/>
            </a:pPr>
            <a:r>
              <a:rPr lang="en-CA" sz="1400" b="0" i="0" u="none" strike="noStrike" cap="none">
                <a:solidFill>
                  <a:srgbClr val="C0C0C0"/>
                </a:solidFill>
                <a:latin typeface="Times New Roman"/>
                <a:ea typeface="Times New Roman"/>
                <a:cs typeface="Times New Roman"/>
                <a:sym typeface="Times New Roman"/>
              </a:rPr>
              <a:t>Image and info</a:t>
            </a:r>
            <a:endParaRPr/>
          </a:p>
          <a:p>
            <a:pPr marL="457200" marR="0" lvl="1" indent="-241300" algn="l" rtl="0">
              <a:lnSpc>
                <a:spcPct val="200000"/>
              </a:lnSpc>
              <a:spcBef>
                <a:spcPts val="0"/>
              </a:spcBef>
              <a:spcAft>
                <a:spcPts val="0"/>
              </a:spcAft>
              <a:buClr>
                <a:srgbClr val="C0C0C0"/>
              </a:buClr>
              <a:buSzPts val="1400"/>
              <a:buFont typeface="Noto Sans Symbols"/>
              <a:buChar char="▪"/>
            </a:pPr>
            <a:r>
              <a:rPr lang="en-CA" sz="1400" b="0" i="0" u="none" strike="noStrike" cap="none">
                <a:solidFill>
                  <a:srgbClr val="C0C0C0"/>
                </a:solidFill>
                <a:latin typeface="Times New Roman"/>
                <a:ea typeface="Times New Roman"/>
                <a:cs typeface="Times New Roman"/>
                <a:sym typeface="Times New Roman"/>
              </a:rPr>
              <a:t>Wide range of intensity</a:t>
            </a:r>
            <a:endParaRPr/>
          </a:p>
          <a:p>
            <a:pPr marL="230400" marR="0" lvl="0" indent="-230400" algn="l" rtl="0">
              <a:lnSpc>
                <a:spcPct val="200000"/>
              </a:lnSpc>
              <a:spcBef>
                <a:spcPts val="0"/>
              </a:spcBef>
              <a:spcAft>
                <a:spcPts val="0"/>
              </a:spcAft>
              <a:buClr>
                <a:srgbClr val="C0C0C0"/>
              </a:buClr>
              <a:buSzPts val="1600"/>
              <a:buFont typeface="Noto Sans Symbols"/>
              <a:buChar char="▪"/>
            </a:pPr>
            <a:r>
              <a:rPr lang="en-CA" sz="1600" b="0" i="0" u="none" strike="noStrike" cap="none">
                <a:solidFill>
                  <a:srgbClr val="C0C0C0"/>
                </a:solidFill>
                <a:latin typeface="Times New Roman"/>
                <a:ea typeface="Times New Roman"/>
                <a:cs typeface="Times New Roman"/>
                <a:sym typeface="Times New Roman"/>
              </a:rPr>
              <a:t>Medical noise vs Natural noise</a:t>
            </a:r>
            <a:endParaRPr/>
          </a:p>
          <a:p>
            <a:pPr marL="457200" marR="0" lvl="1" indent="-241300" algn="l" rtl="0">
              <a:lnSpc>
                <a:spcPct val="200000"/>
              </a:lnSpc>
              <a:spcBef>
                <a:spcPts val="0"/>
              </a:spcBef>
              <a:spcAft>
                <a:spcPts val="0"/>
              </a:spcAft>
              <a:buClr>
                <a:srgbClr val="C0C0C0"/>
              </a:buClr>
              <a:buSzPts val="1400"/>
              <a:buFont typeface="Noto Sans Symbols"/>
              <a:buChar char="▪"/>
            </a:pPr>
            <a:r>
              <a:rPr lang="en-CA" sz="1400" b="0" i="0" u="none" strike="noStrike" cap="none">
                <a:solidFill>
                  <a:srgbClr val="C0C0C0"/>
                </a:solidFill>
                <a:latin typeface="Times New Roman"/>
                <a:ea typeface="Times New Roman"/>
                <a:cs typeface="Times New Roman"/>
                <a:sym typeface="Times New Roman"/>
              </a:rPr>
              <a:t>Statistical property of low-dose CT images: Methods, such as median filtering, Gaussian filtering</a:t>
            </a:r>
            <a:endParaRPr/>
          </a:p>
          <a:p>
            <a:pPr marL="230400" marR="0" lvl="0" indent="-230400" algn="l" rtl="0">
              <a:lnSpc>
                <a:spcPct val="200000"/>
              </a:lnSpc>
              <a:spcBef>
                <a:spcPts val="0"/>
              </a:spcBef>
              <a:spcAft>
                <a:spcPts val="0"/>
              </a:spcAft>
              <a:buClr>
                <a:srgbClr val="C0C0C0"/>
              </a:buClr>
              <a:buSzPts val="1600"/>
              <a:buFont typeface="Noto Sans Symbols"/>
              <a:buChar char="▪"/>
            </a:pPr>
            <a:r>
              <a:rPr lang="en-CA" sz="1600" b="0" i="0" u="none" strike="noStrike" cap="none">
                <a:solidFill>
                  <a:srgbClr val="C0C0C0"/>
                </a:solidFill>
                <a:latin typeface="Times New Roman"/>
                <a:ea typeface="Times New Roman"/>
                <a:cs typeface="Times New Roman"/>
                <a:sym typeface="Times New Roman"/>
              </a:rPr>
              <a:t>Filter size</a:t>
            </a:r>
            <a:endParaRPr/>
          </a:p>
          <a:p>
            <a:pPr marL="457200" marR="0" lvl="1" indent="-241300" algn="l" rtl="0">
              <a:lnSpc>
                <a:spcPct val="200000"/>
              </a:lnSpc>
              <a:spcBef>
                <a:spcPts val="0"/>
              </a:spcBef>
              <a:spcAft>
                <a:spcPts val="0"/>
              </a:spcAft>
              <a:buClr>
                <a:srgbClr val="C0C0C0"/>
              </a:buClr>
              <a:buSzPts val="1400"/>
              <a:buFont typeface="Noto Sans Symbols"/>
              <a:buChar char="▪"/>
            </a:pPr>
            <a:r>
              <a:rPr lang="en-CA" sz="1400" b="0" i="0" u="none" strike="noStrike" cap="none">
                <a:solidFill>
                  <a:srgbClr val="C0C0C0"/>
                </a:solidFill>
                <a:latin typeface="Times New Roman"/>
                <a:ea typeface="Times New Roman"/>
                <a:cs typeface="Times New Roman"/>
                <a:sym typeface="Times New Roman"/>
              </a:rPr>
              <a:t>Too small : Less structural information</a:t>
            </a:r>
            <a:endParaRPr/>
          </a:p>
          <a:p>
            <a:pPr marL="457200" marR="0" lvl="1" indent="-241300" algn="l" rtl="0">
              <a:lnSpc>
                <a:spcPct val="200000"/>
              </a:lnSpc>
              <a:spcBef>
                <a:spcPts val="0"/>
              </a:spcBef>
              <a:spcAft>
                <a:spcPts val="0"/>
              </a:spcAft>
              <a:buClr>
                <a:srgbClr val="C0C0C0"/>
              </a:buClr>
              <a:buSzPts val="1400"/>
              <a:buFont typeface="Noto Sans Symbols"/>
              <a:buChar char="▪"/>
            </a:pPr>
            <a:r>
              <a:rPr lang="en-CA" sz="1400" b="0" i="0" u="none" strike="noStrike" cap="none">
                <a:solidFill>
                  <a:srgbClr val="C0C0C0"/>
                </a:solidFill>
                <a:latin typeface="Times New Roman"/>
                <a:ea typeface="Times New Roman"/>
                <a:cs typeface="Times New Roman"/>
                <a:sym typeface="Times New Roman"/>
              </a:rPr>
              <a:t>Too large : huge computational complexity and less size of the dataset, smoothing</a:t>
            </a:r>
            <a:endParaRPr/>
          </a:p>
          <a:p>
            <a:pPr marL="230400" marR="0" lvl="0" indent="-128800" algn="l" rtl="0">
              <a:lnSpc>
                <a:spcPct val="200000"/>
              </a:lnSpc>
              <a:spcBef>
                <a:spcPts val="0"/>
              </a:spcBef>
              <a:spcAft>
                <a:spcPts val="0"/>
              </a:spcAft>
              <a:buClr>
                <a:schemeClr val="dk1"/>
              </a:buClr>
              <a:buSzPts val="1600"/>
              <a:buFont typeface="Noto Sans Symbols"/>
              <a:buNone/>
            </a:pPr>
            <a:endParaRPr sz="1600" b="0" i="0" u="none" strike="noStrike" cap="none">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sldNum" idx="12"/>
          </p:nvPr>
        </p:nvSpPr>
        <p:spPr>
          <a:xfrm>
            <a:off x="8128000" y="6155267"/>
            <a:ext cx="675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8</a:t>
            </a:fld>
            <a:endParaRPr sz="1400">
              <a:solidFill>
                <a:schemeClr val="dk1"/>
              </a:solidFill>
              <a:latin typeface="Times New Roman"/>
              <a:ea typeface="Times New Roman"/>
              <a:cs typeface="Times New Roman"/>
              <a:sym typeface="Times New Roman"/>
            </a:endParaRPr>
          </a:p>
        </p:txBody>
      </p:sp>
      <p:sp>
        <p:nvSpPr>
          <p:cNvPr id="146" name="Shape 146"/>
          <p:cNvSpPr txBox="1">
            <a:spLocks noGrp="1"/>
          </p:cNvSpPr>
          <p:nvPr>
            <p:ph type="dt" idx="10"/>
          </p:nvPr>
        </p:nvSpPr>
        <p:spPr>
          <a:xfrm>
            <a:off x="6275910" y="6155267"/>
            <a:ext cx="20722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sp>
        <p:nvSpPr>
          <p:cNvPr id="147" name="Shape 147"/>
          <p:cNvSpPr txBox="1">
            <a:spLocks noGrp="1"/>
          </p:cNvSpPr>
          <p:nvPr>
            <p:ph type="body" idx="1"/>
          </p:nvPr>
        </p:nvSpPr>
        <p:spPr>
          <a:xfrm>
            <a:off x="365568" y="1106906"/>
            <a:ext cx="8444818" cy="4577918"/>
          </a:xfrm>
          <a:prstGeom prst="rect">
            <a:avLst/>
          </a:prstGeom>
          <a:noFill/>
          <a:ln>
            <a:noFill/>
          </a:ln>
        </p:spPr>
        <p:txBody>
          <a:bodyPr spcFirstLastPara="1" wrap="square" lIns="91425" tIns="45700" rIns="91425" bIns="45700" anchor="t" anchorCtr="0">
            <a:noAutofit/>
          </a:bodyPr>
          <a:lstStyle/>
          <a:p>
            <a:pPr marL="230400" marR="0" lvl="0" indent="-230400" algn="l" rtl="0">
              <a:lnSpc>
                <a:spcPct val="90000"/>
              </a:lnSpc>
              <a:spcBef>
                <a:spcPts val="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Two CNN architectures are presented to remove noise from low-dose CT images.</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First network is inspired by the dictionary learning methods and a function is assigned for each layer based on this correlation.</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An efficient network is presented by improving the first architecture in terms of speed and the performance. </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Important parameters for each network are investigated to find the best performance.</a:t>
            </a:r>
            <a:endParaRPr/>
          </a:p>
          <a:p>
            <a:pPr marL="230400" marR="0" lvl="0" indent="-230400" algn="l" rtl="0">
              <a:lnSpc>
                <a:spcPct val="90000"/>
              </a:lnSpc>
              <a:spcBef>
                <a:spcPts val="500"/>
              </a:spcBef>
              <a:spcAft>
                <a:spcPts val="0"/>
              </a:spcAft>
              <a:buClr>
                <a:schemeClr val="dk2"/>
              </a:buClr>
              <a:buSzPts val="2500"/>
              <a:buFont typeface="Arial"/>
              <a:buChar char="•"/>
            </a:pPr>
            <a:r>
              <a:rPr lang="en-CA" sz="2500" b="0" i="0" u="none" strike="noStrike" cap="none">
                <a:solidFill>
                  <a:srgbClr val="C0C0C0"/>
                </a:solidFill>
                <a:latin typeface="Times New Roman"/>
                <a:ea typeface="Times New Roman"/>
                <a:cs typeface="Times New Roman"/>
                <a:sym typeface="Times New Roman"/>
              </a:rPr>
              <a:t>The model is tested and the results are compared to the state-of-the-arts methods.</a:t>
            </a:r>
            <a:endParaRPr/>
          </a:p>
          <a:p>
            <a:pPr marL="230400" marR="0" lvl="0" indent="-71650" algn="l" rtl="0">
              <a:lnSpc>
                <a:spcPct val="90000"/>
              </a:lnSpc>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lnSpc>
                <a:spcPct val="90000"/>
              </a:lnSpc>
              <a:spcBef>
                <a:spcPts val="500"/>
              </a:spcBef>
              <a:spcAft>
                <a:spcPts val="0"/>
              </a:spcAft>
              <a:buClr>
                <a:schemeClr val="dk2"/>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a:p>
            <a:pPr marL="230400" marR="0" lvl="0" indent="-71650" algn="l" rtl="0">
              <a:lnSpc>
                <a:spcPct val="90000"/>
              </a:lnSpc>
              <a:spcBef>
                <a:spcPts val="500"/>
              </a:spcBef>
              <a:spcAft>
                <a:spcPts val="0"/>
              </a:spcAft>
              <a:buClr>
                <a:schemeClr val="dk1"/>
              </a:buClr>
              <a:buSzPts val="2500"/>
              <a:buFont typeface="Arial"/>
              <a:buNone/>
            </a:pPr>
            <a:endParaRPr sz="2500" b="0" i="0" u="none" strike="noStrike" cap="none">
              <a:solidFill>
                <a:schemeClr val="dk1"/>
              </a:solidFill>
              <a:latin typeface="Times New Roman"/>
              <a:ea typeface="Times New Roman"/>
              <a:cs typeface="Times New Roman"/>
              <a:sym typeface="Times New Roman"/>
            </a:endParaRPr>
          </a:p>
        </p:txBody>
      </p:sp>
      <p:sp>
        <p:nvSpPr>
          <p:cNvPr id="148" name="Shape 148"/>
          <p:cNvSpPr txBox="1">
            <a:spLocks noGrp="1"/>
          </p:cNvSpPr>
          <p:nvPr>
            <p:ph type="title"/>
          </p:nvPr>
        </p:nvSpPr>
        <p:spPr>
          <a:xfrm>
            <a:off x="365568" y="392415"/>
            <a:ext cx="8444818" cy="714491"/>
          </a:xfrm>
          <a:prstGeom prst="rect">
            <a:avLst/>
          </a:prstGeom>
          <a:noFill/>
          <a:ln>
            <a:noFill/>
          </a:ln>
        </p:spPr>
        <p:txBody>
          <a:bodyPr spcFirstLastPara="1" wrap="square" lIns="91425" tIns="45700" rIns="91425" bIns="45700" anchor="t" anchorCtr="0">
            <a:noAutofit/>
          </a:bodyPr>
          <a:lstStyle/>
          <a:p>
            <a:pPr marL="0" marR="0" lvl="0" indent="0" algn="l" rtl="0">
              <a:lnSpc>
                <a:spcPct val="83125"/>
              </a:lnSpc>
              <a:spcBef>
                <a:spcPts val="0"/>
              </a:spcBef>
              <a:spcAft>
                <a:spcPts val="0"/>
              </a:spcAft>
              <a:buClr>
                <a:schemeClr val="dk2"/>
              </a:buClr>
              <a:buFont typeface="Arial"/>
              <a:buNone/>
            </a:pPr>
            <a:r>
              <a:rPr lang="en-CA" sz="3200" b="1" i="0" u="none" strike="noStrike" cap="none">
                <a:solidFill>
                  <a:schemeClr val="dk2"/>
                </a:solidFill>
                <a:latin typeface="Arial"/>
                <a:ea typeface="Arial"/>
                <a:cs typeface="Arial"/>
                <a:sym typeface="Arial"/>
              </a:rPr>
              <a:t>Contributions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sldNum" idx="12"/>
          </p:nvPr>
        </p:nvSpPr>
        <p:spPr>
          <a:xfrm>
            <a:off x="8156336" y="6278558"/>
            <a:ext cx="654050" cy="28293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CA" sz="1400">
                <a:solidFill>
                  <a:schemeClr val="dk1"/>
                </a:solidFill>
                <a:latin typeface="Times New Roman"/>
                <a:ea typeface="Times New Roman"/>
                <a:cs typeface="Times New Roman"/>
                <a:sym typeface="Times New Roman"/>
              </a:rPr>
              <a:t>9</a:t>
            </a:fld>
            <a:endParaRPr sz="1400">
              <a:solidFill>
                <a:schemeClr val="dk1"/>
              </a:solidFill>
              <a:latin typeface="Times New Roman"/>
              <a:ea typeface="Times New Roman"/>
              <a:cs typeface="Times New Roman"/>
              <a:sym typeface="Times New Roman"/>
            </a:endParaRPr>
          </a:p>
        </p:txBody>
      </p:sp>
      <p:sp>
        <p:nvSpPr>
          <p:cNvPr id="155" name="Shape 155"/>
          <p:cNvSpPr txBox="1">
            <a:spLocks noGrp="1"/>
          </p:cNvSpPr>
          <p:nvPr>
            <p:ph type="dt" idx="10"/>
          </p:nvPr>
        </p:nvSpPr>
        <p:spPr>
          <a:xfrm>
            <a:off x="6004981" y="6237461"/>
            <a:ext cx="2315633"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CA" sz="1400">
                <a:solidFill>
                  <a:schemeClr val="dk1"/>
                </a:solidFill>
                <a:latin typeface="Times New Roman"/>
                <a:ea typeface="Times New Roman"/>
                <a:cs typeface="Times New Roman"/>
                <a:sym typeface="Times New Roman"/>
              </a:rPr>
              <a:t>September-10-17     |</a:t>
            </a:r>
            <a:endParaRPr sz="1400">
              <a:solidFill>
                <a:schemeClr val="dk1"/>
              </a:solidFill>
              <a:latin typeface="Times New Roman"/>
              <a:ea typeface="Times New Roman"/>
              <a:cs typeface="Times New Roman"/>
              <a:sym typeface="Times New Roman"/>
            </a:endParaRPr>
          </a:p>
        </p:txBody>
      </p:sp>
      <p:pic>
        <p:nvPicPr>
          <p:cNvPr id="156" name="Shape 156" descr="A screenshot of a cell phone&#10;&#10;Description generated with very high confidence"/>
          <p:cNvPicPr preferRelativeResize="0">
            <a:picLocks noGrp="1"/>
          </p:cNvPicPr>
          <p:nvPr>
            <p:ph type="pic" idx="2"/>
          </p:nvPr>
        </p:nvPicPr>
        <p:blipFill rotWithShape="1">
          <a:blip r:embed="rId3">
            <a:alphaModFix/>
          </a:blip>
          <a:srcRect l="3900" r="3899"/>
          <a:stretch/>
        </p:blipFill>
        <p:spPr>
          <a:xfrm>
            <a:off x="5397354" y="1465538"/>
            <a:ext cx="3530889" cy="4689727"/>
          </a:xfrm>
          <a:prstGeom prst="round2DiagRect">
            <a:avLst>
              <a:gd name="adj1" fmla="val 16667"/>
              <a:gd name="adj2" fmla="val 0"/>
            </a:avLst>
          </a:prstGeom>
          <a:solidFill>
            <a:srgbClr val="D8D8D8"/>
          </a:solid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
        <p:nvSpPr>
          <p:cNvPr id="157" name="Shape 157"/>
          <p:cNvSpPr txBox="1">
            <a:spLocks noGrp="1"/>
          </p:cNvSpPr>
          <p:nvPr>
            <p:ph type="body" idx="1"/>
          </p:nvPr>
        </p:nvSpPr>
        <p:spPr>
          <a:xfrm>
            <a:off x="118679" y="894303"/>
            <a:ext cx="5160818" cy="5037266"/>
          </a:xfrm>
          <a:prstGeom prst="rect">
            <a:avLst/>
          </a:prstGeom>
          <a:blipFill rotWithShape="1">
            <a:blip r:embed="rId4">
              <a:alphaModFix/>
            </a:blip>
            <a:stretch>
              <a:fillRect l="-707" t="-725" r="-1769" b="-1692"/>
            </a:stretch>
          </a:blipFill>
          <a:ln>
            <a:noFill/>
          </a:ln>
        </p:spPr>
        <p:txBody>
          <a:bodyPr spcFirstLastPara="1" wrap="square" lIns="91425" tIns="45700" rIns="91425" bIns="45700" anchor="t" anchorCtr="0">
            <a:noAutofit/>
          </a:bodyPr>
          <a:lstStyle/>
          <a:p>
            <a:pPr marL="230400" marR="0" lvl="0" indent="-230400" algn="l" rtl="0">
              <a:spcBef>
                <a:spcPts val="0"/>
              </a:spcBef>
              <a:spcAft>
                <a:spcPts val="0"/>
              </a:spcAft>
              <a:buClr>
                <a:schemeClr val="dk1"/>
              </a:buClr>
              <a:buSzPts val="2500"/>
              <a:buFont typeface="Arial"/>
              <a:buChar char="•"/>
            </a:pPr>
            <a:r>
              <a:rPr lang="en-CA" sz="2500" b="0" i="0" u="none" strike="noStrike" cap="none">
                <a:latin typeface="Times New Roman"/>
                <a:ea typeface="Times New Roman"/>
                <a:cs typeface="Times New Roman"/>
                <a:sym typeface="Times New Roman"/>
              </a:rPr>
              <a:t> </a:t>
            </a:r>
            <a:endParaRPr/>
          </a:p>
        </p:txBody>
      </p:sp>
      <p:sp>
        <p:nvSpPr>
          <p:cNvPr id="158" name="Shape 158"/>
          <p:cNvSpPr txBox="1">
            <a:spLocks noGrp="1"/>
          </p:cNvSpPr>
          <p:nvPr>
            <p:ph type="title"/>
          </p:nvPr>
        </p:nvSpPr>
        <p:spPr>
          <a:xfrm>
            <a:off x="365568" y="392415"/>
            <a:ext cx="8444818" cy="1069848"/>
          </a:xfrm>
          <a:prstGeom prst="rect">
            <a:avLst/>
          </a:prstGeom>
          <a:noFill/>
          <a:ln>
            <a:noFill/>
          </a:ln>
        </p:spPr>
        <p:txBody>
          <a:bodyPr spcFirstLastPara="1" wrap="square" lIns="91425" tIns="45700" rIns="91425" bIns="45700" anchor="t" anchorCtr="0">
            <a:noAutofit/>
          </a:bodyPr>
          <a:lstStyle/>
          <a:p>
            <a:pPr marL="0" marR="0" lvl="0" indent="0" algn="l" rtl="0">
              <a:lnSpc>
                <a:spcPct val="95000"/>
              </a:lnSpc>
              <a:spcBef>
                <a:spcPts val="0"/>
              </a:spcBef>
              <a:spcAft>
                <a:spcPts val="0"/>
              </a:spcAft>
              <a:buClr>
                <a:schemeClr val="dk2"/>
              </a:buClr>
              <a:buFont typeface="Arial"/>
              <a:buNone/>
            </a:pPr>
            <a:r>
              <a:rPr lang="en-CA" sz="2800" b="1" i="0" u="none" strike="noStrike" cap="none">
                <a:solidFill>
                  <a:schemeClr val="dk2"/>
                </a:solidFill>
                <a:latin typeface="Arial"/>
                <a:ea typeface="Arial"/>
                <a:cs typeface="Arial"/>
                <a:sym typeface="Arial"/>
              </a:rPr>
              <a:t>Proposed Low-dose CT CNN (LDCNN)</a:t>
            </a:r>
            <a:endParaRPr/>
          </a:p>
        </p:txBody>
      </p:sp>
      <p:cxnSp>
        <p:nvCxnSpPr>
          <p:cNvPr id="159" name="Shape 159"/>
          <p:cNvCxnSpPr/>
          <p:nvPr/>
        </p:nvCxnSpPr>
        <p:spPr>
          <a:xfrm>
            <a:off x="1907311" y="2972593"/>
            <a:ext cx="859536" cy="0"/>
          </a:xfrm>
          <a:prstGeom prst="straightConnector1">
            <a:avLst/>
          </a:prstGeom>
          <a:noFill/>
          <a:ln w="38100" cap="flat" cmpd="sng">
            <a:solidFill>
              <a:srgbClr val="C00000"/>
            </a:solidFill>
            <a:prstDash val="solid"/>
            <a:round/>
            <a:headEnd type="none" w="sm" len="sm"/>
            <a:tailEnd type="triangle" w="med" len="med"/>
          </a:ln>
          <a:effectLst>
            <a:outerShdw blurRad="40000" dist="23000" dir="5400000" rotWithShape="0">
              <a:srgbClr val="000000">
                <a:alpha val="34901"/>
              </a:srgbClr>
            </a:outerShdw>
          </a:effectLst>
        </p:spPr>
      </p:cxnSp>
    </p:spTree>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2380</Words>
  <Application>Microsoft Office PowerPoint</Application>
  <PresentationFormat>On-screen Show (4:3)</PresentationFormat>
  <Paragraphs>400</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Noto Sans Symbols</vt:lpstr>
      <vt:lpstr>Times New Roman</vt:lpstr>
      <vt:lpstr>RyersonUniversity_MasterTemplate v1</vt:lpstr>
      <vt:lpstr>Design and implementation of Convolutional Neural Networks for Low-Dose CT Image Noise Reduction</vt:lpstr>
      <vt:lpstr>Outlines </vt:lpstr>
      <vt:lpstr>Contributions</vt:lpstr>
      <vt:lpstr>X-Ray Computed Tomography (CT) Imaging </vt:lpstr>
      <vt:lpstr>Radiation Dose and Image Quality</vt:lpstr>
      <vt:lpstr>Related Works </vt:lpstr>
      <vt:lpstr>CNN in Medical applications </vt:lpstr>
      <vt:lpstr>Contributions</vt:lpstr>
      <vt:lpstr>Proposed Low-dose CT CNN (LDCNN)</vt:lpstr>
      <vt:lpstr>from Dictionary learning to LDCNN</vt:lpstr>
      <vt:lpstr>LDCNN Structure</vt:lpstr>
      <vt:lpstr>LDCNN Structure</vt:lpstr>
      <vt:lpstr>LDCNN Structure</vt:lpstr>
      <vt:lpstr>Activation Functions</vt:lpstr>
      <vt:lpstr>Properties of the LDCNN</vt:lpstr>
      <vt:lpstr>Network parameters and Efficiency</vt:lpstr>
      <vt:lpstr>Network parameters and Efficiency</vt:lpstr>
      <vt:lpstr>Network parameters and Efficiency</vt:lpstr>
      <vt:lpstr>Contributions</vt:lpstr>
      <vt:lpstr>from the LDCNN to Deep-LDCNN</vt:lpstr>
      <vt:lpstr>from the LDCNN to Deep-LDCNN</vt:lpstr>
      <vt:lpstr>from the LDCNN to Deep-LDCNN</vt:lpstr>
      <vt:lpstr>from the sparse-LDCNN to Deep-LDCNN</vt:lpstr>
      <vt:lpstr>from the LDCNN to Deep-LDCNN</vt:lpstr>
      <vt:lpstr>from the sparse-LDCNN to Deep-LDCNN</vt:lpstr>
      <vt:lpstr>Parametric ReLU</vt:lpstr>
      <vt:lpstr>Network parameters and Efficiency</vt:lpstr>
      <vt:lpstr>Network parameters and Efficiency</vt:lpstr>
      <vt:lpstr>Implementation Details</vt:lpstr>
      <vt:lpstr>CT Datasets</vt:lpstr>
      <vt:lpstr>CT Datasets</vt:lpstr>
      <vt:lpstr>Results- LDCNN</vt:lpstr>
      <vt:lpstr>CATPHAN 600- LDCNN</vt:lpstr>
      <vt:lpstr>CATPHAN 600 - LDCNN</vt:lpstr>
      <vt:lpstr>Thoracic- LDCNN</vt:lpstr>
      <vt:lpstr>Thoracic- LDCNN</vt:lpstr>
      <vt:lpstr>Evaluation Metrics</vt:lpstr>
      <vt:lpstr>Evaluation Metrics</vt:lpstr>
      <vt:lpstr>CATPHAN 600- Deep-LDCNN</vt:lpstr>
      <vt:lpstr>CATPHAN 600- Deep-LDCNN</vt:lpstr>
      <vt:lpstr>Piglet- Deep-LDCNN</vt:lpstr>
      <vt:lpstr>Piglet- Deep-LDCNN</vt:lpstr>
      <vt:lpstr>Thoracic- Deep-LDCNN</vt:lpstr>
      <vt:lpstr>Thoracic- Deep-LDCNN</vt:lpstr>
      <vt:lpstr>Simulated Dataset- Deep-LDCNN</vt:lpstr>
      <vt:lpstr>Summary and Conclusion</vt:lpstr>
      <vt:lpstr>Contributions</vt:lpstr>
      <vt:lpstr>Future work</vt:lpstr>
      <vt:lpstr>References</vt:lpstr>
      <vt:lpstr>Publications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Convolutional Neural Networks for Low-Dose CT Image Noise Reduction</dc:title>
  <cp:lastModifiedBy>Badretale, Seyyedomid</cp:lastModifiedBy>
  <cp:revision>1</cp:revision>
  <dcterms:modified xsi:type="dcterms:W3CDTF">2018-06-27T19:59:29Z</dcterms:modified>
</cp:coreProperties>
</file>